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60FFE-570B-4572-81AE-2FA59CF61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DD470-25E2-45D5-9377-D60D5373D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42F81-94A7-4C8C-8378-1076347A2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E8F4-A280-4CE5-805B-B14467325F1A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E1D7A-5BE5-40DB-A9A4-DFFA4AA8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388B1-3611-4453-91DF-F37B5A34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5661-7775-4D0D-B752-BEFEDEED6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34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A2620-9674-459E-A203-98020E228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E14AF-F6E1-4A4B-8BB0-ED05B16C1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0127F-4943-46B7-981B-8480DB81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E8F4-A280-4CE5-805B-B14467325F1A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0FE80-7324-4EF1-B1AF-F8AA7C68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1C4F7-B739-40E8-A312-51131B75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5661-7775-4D0D-B752-BEFEDEED6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39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2DF549-FB3D-468E-9124-2B992856CB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F2D4E-5C51-4CE3-8A86-26A735151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82746-8C71-4142-A348-CE9503BF0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E8F4-A280-4CE5-805B-B14467325F1A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65293-B9E2-4ED7-AF32-5A15A334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8BE5D-65B0-48CE-8ACC-FE220B58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5661-7775-4D0D-B752-BEFEDEED6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84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A4EF-EE58-4C68-A68E-84E7594A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78CB6-6DC5-430E-BA41-495D315A6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40539-CA2B-4076-ADEF-8C80623E8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E8F4-A280-4CE5-805B-B14467325F1A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F08B1-DE24-4A9E-BF62-16C10C8C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D60CB-33F0-4CBD-905E-1E8FA4E1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5661-7775-4D0D-B752-BEFEDEED6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24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C2536-D59A-47C0-8100-9CB5F7AF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AF27D-4089-4E81-B33C-1B3E2F007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F36E5-EA6A-47C8-98B4-CEA24AA1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E8F4-A280-4CE5-805B-B14467325F1A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5296-5B67-42D7-8004-73DD89A3A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6B237-13AF-4443-8FE0-AFB0C540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5661-7775-4D0D-B752-BEFEDEED6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9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129B-E3B9-4585-978E-2BA3E6403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3C9D1-F1D6-4CE4-A344-4DA7C1414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75DC4-B41C-4A84-83B3-B96F04FB6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14B5F-D417-4422-AF97-8CF4E16AB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E8F4-A280-4CE5-805B-B14467325F1A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DA6A9-A20D-48C3-9DEE-E2C6C2E94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28D43-BA35-4C9C-95BD-8BA3B732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5661-7775-4D0D-B752-BEFEDEED6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24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5F2B4-F9FA-4667-8D6F-519A7007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75C83-561E-4483-8B8F-791A609ED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30C70-7F54-46EC-9527-9AE699F56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92CD5-214A-45B8-BBFC-7D48FB592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FC50A3-30A9-49D1-B3B7-6D50AA2116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0625AC-7754-4BD4-BE84-58C74E3B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E8F4-A280-4CE5-805B-B14467325F1A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20DC4F-78D1-498E-A14C-180A50632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41657-C2A3-4380-B673-23163D89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5661-7775-4D0D-B752-BEFEDEED6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75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A2AA1-236E-41B8-88B6-E45841E6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0C45B-5BF1-48FD-9BA4-DD33639EC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E8F4-A280-4CE5-805B-B14467325F1A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FEBD8-4F77-42B2-9345-09FEDA92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D8B7C-0C09-454D-BC06-703A8E5E9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5661-7775-4D0D-B752-BEFEDEED6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05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ECA3A4-7923-4FA5-B013-20E0EB2CE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E8F4-A280-4CE5-805B-B14467325F1A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1CBD6-BEC4-4CFA-BA82-F38B93F3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B0059-2F0E-49CB-BBDF-4234B3EE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5661-7775-4D0D-B752-BEFEDEED6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38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E403-DAF5-4D59-B1A7-D2A491331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0A172-A604-498D-97C3-3A259E8DF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2F662-C265-4057-9562-C3F6E5AC9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60E14-00F6-400F-AE23-53F7C14B5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E8F4-A280-4CE5-805B-B14467325F1A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A06CB-4E1B-4DBE-B690-24254E0F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04AF7-9F18-4511-9606-879C0E97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5661-7775-4D0D-B752-BEFEDEED6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08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AD2FB-709F-437D-B6C7-62268541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13F8CA-1AA8-4C8A-B690-E2DDD5968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B5568-64E4-4D73-A0D5-6148CD750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602D9-94F4-42E0-B695-92EF60BD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E8F4-A280-4CE5-805B-B14467325F1A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D7566-427F-4E63-869E-ABBA42A6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4F058-3B6C-44D4-BA10-2F15E168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5661-7775-4D0D-B752-BEFEDEED6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8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580BA-2BA3-409E-A6B7-B7C41B7D3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FF7B8-3AF9-4426-BFD2-9E8DAC998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17401-4713-4514-85DC-00BE715A9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E8F4-A280-4CE5-805B-B14467325F1A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A90E6-DDF4-4520-844C-B8831848D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5626E-2B5B-460F-BD28-6CA15909B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B5661-7775-4D0D-B752-BEFEDEED6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ypf.berkshirehealthcare.nhs.uk/our-services/children-and-young-peoples-integrated-therapies/early-language-development-workshop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6F336-F0D5-4D66-A27F-E8C91BA82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230" y="49371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/>
                <a:ea typeface="Verdana"/>
              </a:rPr>
              <a:t>Supporting your child with speech and language difficulties</a:t>
            </a:r>
            <a:endParaRPr lang="en-GB" dirty="0" err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AA01D-F898-4202-98FF-6DB7DB4F9E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Englefield C E Primary School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84E673-90F5-4F2E-9DCE-0D15CB6C6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62" y="3602038"/>
            <a:ext cx="65436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2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91CE5-8653-4E7A-8D2F-B059AF8C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sounds skills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E56B3-118F-4A1D-B3BE-A3B7B430E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back correctly</a:t>
            </a:r>
          </a:p>
          <a:p>
            <a:r>
              <a:rPr lang="en-US" dirty="0"/>
              <a:t>Children can show/draw/gesture</a:t>
            </a:r>
          </a:p>
          <a:p>
            <a:r>
              <a:rPr lang="en-US" dirty="0"/>
              <a:t>Closed questions</a:t>
            </a:r>
          </a:p>
          <a:p>
            <a:r>
              <a:rPr lang="en-US" dirty="0"/>
              <a:t>Take the blame for not understanding</a:t>
            </a:r>
          </a:p>
          <a:p>
            <a:r>
              <a:rPr lang="en-US" dirty="0"/>
              <a:t>Avoid asking them to ‘say it correctly’</a:t>
            </a:r>
          </a:p>
          <a:p>
            <a:r>
              <a:rPr lang="en-US" dirty="0"/>
              <a:t>Refer to sounds and phonics in words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AD00A7-0865-42D3-8AA4-DE7C99D18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829" y="495299"/>
            <a:ext cx="3622142" cy="507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5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CCAA6-761F-4866-830E-68C386076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8B3C6-A1B4-4AE7-8FBF-B3794CE69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Teachers or parents notice a difficulty</a:t>
            </a:r>
          </a:p>
          <a:p>
            <a:pPr marL="0" indent="0">
              <a:buNone/>
            </a:pPr>
            <a:r>
              <a:rPr lang="en-US" dirty="0"/>
              <a:t>Screeners in school</a:t>
            </a:r>
          </a:p>
          <a:p>
            <a:r>
              <a:rPr lang="en-US" dirty="0"/>
              <a:t>Speech sounds screener</a:t>
            </a:r>
          </a:p>
          <a:p>
            <a:r>
              <a:rPr lang="en-US" dirty="0"/>
              <a:t>Expressive language</a:t>
            </a:r>
          </a:p>
          <a:p>
            <a:r>
              <a:rPr lang="en-US" dirty="0"/>
              <a:t>Receptive language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Primary resource pack from CYPIT and Online videos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full terms’ intervention within school before a referral is made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6F82C-14B2-480A-A81F-6CA399D03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868" y="365125"/>
            <a:ext cx="3696134" cy="30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99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E1DFE-4918-4D4F-AA34-F0147961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Specialist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98C8A-BFBA-4568-9047-269ADA087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Referral to CYPIT</a:t>
            </a:r>
          </a:p>
          <a:p>
            <a:r>
              <a:rPr lang="en-US" dirty="0"/>
              <a:t>Stammer referral separately</a:t>
            </a:r>
          </a:p>
          <a:p>
            <a:r>
              <a:rPr lang="en-US" dirty="0"/>
              <a:t>Unallocated school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https://cypf.berkshirehealthcare.nhs.uk/our-services/children-and-young-peoples-integrated-therapies/early-language-development-workshops/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A3958-C726-4166-A086-9ECB3CBD5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025" y="365125"/>
            <a:ext cx="5485984" cy="33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0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DB9A-89FF-4010-B007-CFBEF8B8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1.9 million children in UK have speech and language difficulties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35864-BA2E-47BF-BCC4-925A6471F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GB" dirty="0"/>
              <a:t>t can affect </a:t>
            </a:r>
          </a:p>
          <a:p>
            <a:r>
              <a:rPr lang="en-GB" dirty="0"/>
              <a:t>Every day life</a:t>
            </a:r>
          </a:p>
          <a:p>
            <a:r>
              <a:rPr lang="en-US" dirty="0"/>
              <a:t>S</a:t>
            </a:r>
            <a:r>
              <a:rPr lang="en-GB" dirty="0"/>
              <a:t>elf esteem</a:t>
            </a:r>
          </a:p>
          <a:p>
            <a:r>
              <a:rPr lang="en-US" dirty="0"/>
              <a:t>S</a:t>
            </a:r>
            <a:r>
              <a:rPr lang="en-GB" dirty="0" err="1"/>
              <a:t>ocial</a:t>
            </a:r>
            <a:r>
              <a:rPr lang="en-GB" dirty="0"/>
              <a:t> relationships</a:t>
            </a:r>
          </a:p>
          <a:p>
            <a:r>
              <a:rPr lang="en-US" dirty="0"/>
              <a:t>Learning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70F2D-80B3-4D8F-A2C6-DA0BEBB00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446" y="2085975"/>
            <a:ext cx="38862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1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0D02-BE75-4121-8557-C5BA188D2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Universal, targeted and specialist</a:t>
            </a:r>
            <a:endParaRPr lang="en-GB" dirty="0"/>
          </a:p>
        </p:txBody>
      </p:sp>
      <p:pic>
        <p:nvPicPr>
          <p:cNvPr id="1026" name="Picture 2" descr="https://pbs.twimg.com/media/EjUeM1PXsAEDZ6T.jpg:large">
            <a:extLst>
              <a:ext uri="{FF2B5EF4-FFF2-40B4-BE49-F238E27FC236}">
                <a16:creationId xmlns:a16="http://schemas.microsoft.com/office/drawing/2014/main" id="{0F2B3081-2B92-4E9B-B19D-52E2458BB8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05164"/>
            <a:ext cx="10515600" cy="399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03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1F302-F1AD-475F-8AC3-008FFA89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strategies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C5709-8EAA-4C5E-B827-B48AA52AD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09513" cy="4351338"/>
          </a:xfrm>
        </p:spPr>
        <p:txBody>
          <a:bodyPr/>
          <a:lstStyle/>
          <a:p>
            <a:r>
              <a:rPr lang="en-US" dirty="0"/>
              <a:t>Language</a:t>
            </a:r>
          </a:p>
          <a:p>
            <a:r>
              <a:rPr lang="en-US" dirty="0"/>
              <a:t>Speech sounds</a:t>
            </a:r>
          </a:p>
          <a:p>
            <a:r>
              <a:rPr lang="en-US" dirty="0"/>
              <a:t>Spoken sentences </a:t>
            </a:r>
          </a:p>
          <a:p>
            <a:r>
              <a:rPr lang="en-US" dirty="0"/>
              <a:t>Vocabulary</a:t>
            </a:r>
            <a:endParaRPr lang="en-GB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F8AD6BCC-C908-4A5B-87CD-8FB122A6BB31}"/>
              </a:ext>
            </a:extLst>
          </p:cNvPr>
          <p:cNvSpPr/>
          <p:nvPr/>
        </p:nvSpPr>
        <p:spPr>
          <a:xfrm>
            <a:off x="5385786" y="1319765"/>
            <a:ext cx="5658035" cy="49071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Support and develop all learners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CB402-6C63-4CC4-B658-6940B5D84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5"/>
          <a:stretch/>
        </p:blipFill>
        <p:spPr>
          <a:xfrm>
            <a:off x="838200" y="4153321"/>
            <a:ext cx="2840854" cy="233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3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ECD85-C2D7-4117-84DE-6AD6ADA81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35F33-8938-4F9B-A7E5-586070961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child’s attention before speaking</a:t>
            </a:r>
          </a:p>
          <a:p>
            <a:r>
              <a:rPr lang="en-US" dirty="0"/>
              <a:t>Give visual support (photos, pictures, objects)</a:t>
            </a:r>
          </a:p>
          <a:p>
            <a:r>
              <a:rPr lang="en-US" dirty="0"/>
              <a:t>Teach how to ask for clarification (model at home)</a:t>
            </a:r>
          </a:p>
          <a:p>
            <a:r>
              <a:rPr lang="en-US" dirty="0"/>
              <a:t>Make links to real life or familiar words</a:t>
            </a:r>
          </a:p>
          <a:p>
            <a:r>
              <a:rPr lang="en-US" dirty="0"/>
              <a:t>Simplify language</a:t>
            </a:r>
          </a:p>
          <a:p>
            <a:r>
              <a:rPr lang="en-US" dirty="0"/>
              <a:t>Teach active listening (look, listen, think)</a:t>
            </a:r>
          </a:p>
          <a:p>
            <a:r>
              <a:rPr lang="en-US" dirty="0"/>
              <a:t>Provide sentence stems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1D1B74-B7C4-445A-AEBA-DFAD2FF12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353" y="3521106"/>
            <a:ext cx="3581400" cy="251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41B6F7-D1DD-477E-B449-612483E5E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279" y="142042"/>
            <a:ext cx="3216207" cy="228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8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E1F15-0D9C-4424-9E12-0FF4EA423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619E-F634-4980-A2F2-A12DF2E4F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extra thinking time </a:t>
            </a:r>
          </a:p>
          <a:p>
            <a:r>
              <a:rPr lang="en-US" dirty="0"/>
              <a:t>Repeat instructions rather than re-phrase</a:t>
            </a:r>
          </a:p>
          <a:p>
            <a:r>
              <a:rPr lang="en-US" dirty="0"/>
              <a:t>Ask children to listen out for something specific</a:t>
            </a:r>
          </a:p>
          <a:p>
            <a:r>
              <a:rPr lang="en-US" dirty="0"/>
              <a:t>Use non-verbal cues (gesture, facial expression, pictures)</a:t>
            </a:r>
          </a:p>
          <a:p>
            <a:r>
              <a:rPr lang="en-US" dirty="0"/>
              <a:t>Visual support – visual timetable (reduces cognitive load and anxiety)</a:t>
            </a:r>
          </a:p>
          <a:p>
            <a:r>
              <a:rPr lang="en-US" dirty="0"/>
              <a:t>Countdown timers to help with knowing how long a task should take… used carefully</a:t>
            </a:r>
          </a:p>
          <a:p>
            <a:r>
              <a:rPr lang="en-US" dirty="0"/>
              <a:t>Objects, symbols, photos, modelling, words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2E798A-B513-46B8-B04A-33143834E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439" y="217532"/>
            <a:ext cx="3509964" cy="1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39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F438C-7F89-4921-831D-864B9167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D00BF-78BD-47FB-AB3B-661765091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Blank’s levels of questioning to help comprehension </a:t>
            </a:r>
          </a:p>
          <a:p>
            <a:pPr marL="0" indent="0">
              <a:buNone/>
            </a:pPr>
            <a:r>
              <a:rPr lang="en-US" dirty="0"/>
              <a:t>(name, describe, talk about, solve problems)</a:t>
            </a:r>
          </a:p>
          <a:p>
            <a:r>
              <a:rPr lang="en-US" dirty="0"/>
              <a:t>Consider children when posing questions</a:t>
            </a:r>
          </a:p>
          <a:p>
            <a:r>
              <a:rPr lang="en-US" dirty="0"/>
              <a:t>Simplify expectations</a:t>
            </a:r>
          </a:p>
          <a:p>
            <a:r>
              <a:rPr lang="en-US" dirty="0"/>
              <a:t>Model how to ask and answer questions</a:t>
            </a:r>
          </a:p>
          <a:p>
            <a:r>
              <a:rPr lang="en-US" dirty="0"/>
              <a:t>Sentence stems and modelled answers</a:t>
            </a:r>
          </a:p>
          <a:p>
            <a:r>
              <a:rPr lang="en-US" dirty="0"/>
              <a:t>Think, pair, share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A28A5-80F5-400B-AF9E-F27FDBEF2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701" y="3429000"/>
            <a:ext cx="31813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6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5A00-C95E-41C7-A08D-1533F1B4C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Spoken language skills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E388D-43E0-4842-A5B1-22EED5B67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back correctly if making errors</a:t>
            </a:r>
          </a:p>
          <a:p>
            <a:r>
              <a:rPr lang="en-US" dirty="0"/>
              <a:t>Model complex structures or new language</a:t>
            </a:r>
          </a:p>
          <a:p>
            <a:r>
              <a:rPr lang="en-US" dirty="0"/>
              <a:t>Comment on what is happening in everyday life</a:t>
            </a:r>
          </a:p>
          <a:p>
            <a:r>
              <a:rPr lang="en-US" dirty="0" err="1"/>
              <a:t>Colourful</a:t>
            </a:r>
            <a:r>
              <a:rPr lang="en-US" dirty="0"/>
              <a:t> semantics (bridges gap between spoken and written)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CBE28-7367-4DD0-8497-58B115ACD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403" y="3993780"/>
            <a:ext cx="4467133" cy="249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7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9F58-6D78-4649-955C-818C5E53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15835-62C9-4CAC-B878-AB0619B7C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Frayer model</a:t>
            </a:r>
          </a:p>
          <a:p>
            <a:r>
              <a:rPr lang="en-US" dirty="0"/>
              <a:t>Word of the week</a:t>
            </a:r>
          </a:p>
          <a:p>
            <a:r>
              <a:rPr lang="en-US" dirty="0"/>
              <a:t>Odd one out</a:t>
            </a:r>
          </a:p>
          <a:p>
            <a:r>
              <a:rPr lang="en-US" dirty="0"/>
              <a:t>Word association games</a:t>
            </a:r>
          </a:p>
          <a:p>
            <a:r>
              <a:rPr lang="en-US" dirty="0"/>
              <a:t>Word tennis</a:t>
            </a:r>
          </a:p>
          <a:p>
            <a:r>
              <a:rPr lang="en-US" dirty="0"/>
              <a:t>Guess what and guess who games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4AF4D1-A588-481C-A497-D91BEDE09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206" y="365125"/>
            <a:ext cx="59055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53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6E59B6F577E342AD9D954C59400457" ma:contentTypeVersion="18" ma:contentTypeDescription="Create a new document." ma:contentTypeScope="" ma:versionID="6ec5cf58d1384545cbb5deca25fabdbd">
  <xsd:schema xmlns:xsd="http://www.w3.org/2001/XMLSchema" xmlns:xs="http://www.w3.org/2001/XMLSchema" xmlns:p="http://schemas.microsoft.com/office/2006/metadata/properties" xmlns:ns2="af1aa071-2756-4cfc-9395-e8552a759d32" xmlns:ns3="0fb26e3c-4f0b-4b0f-bd9d-e70d3d6e9e3e" targetNamespace="http://schemas.microsoft.com/office/2006/metadata/properties" ma:root="true" ma:fieldsID="252ea99f79f592841eb71485c657e3b7" ns2:_="" ns3:_="">
    <xsd:import namespace="af1aa071-2756-4cfc-9395-e8552a759d32"/>
    <xsd:import namespace="0fb26e3c-4f0b-4b0f-bd9d-e70d3d6e9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aa071-2756-4cfc-9395-e8552a759d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891cec5-dbfb-458b-9b10-853ddd9379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b26e3c-4f0b-4b0f-bd9d-e70d3d6e9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dcc51c-d10b-4155-b885-80aae0a5f44e}" ma:internalName="TaxCatchAll" ma:showField="CatchAllData" ma:web="0fb26e3c-4f0b-4b0f-bd9d-e70d3d6e9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1aa071-2756-4cfc-9395-e8552a759d32">
      <Terms xmlns="http://schemas.microsoft.com/office/infopath/2007/PartnerControls"/>
    </lcf76f155ced4ddcb4097134ff3c332f>
    <TaxCatchAll xmlns="0fb26e3c-4f0b-4b0f-bd9d-e70d3d6e9e3e" xsi:nil="true"/>
  </documentManagement>
</p:properties>
</file>

<file path=customXml/itemProps1.xml><?xml version="1.0" encoding="utf-8"?>
<ds:datastoreItem xmlns:ds="http://schemas.openxmlformats.org/officeDocument/2006/customXml" ds:itemID="{E4F75913-F4DB-4DF0-A2FA-9ABE270181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1aa071-2756-4cfc-9395-e8552a759d32"/>
    <ds:schemaRef ds:uri="0fb26e3c-4f0b-4b0f-bd9d-e70d3d6e9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CAFEE2-9F56-489E-96C3-6DF8B89ED7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412B58-92AE-4607-AD4A-055A3CBA1A27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0fb26e3c-4f0b-4b0f-bd9d-e70d3d6e9e3e"/>
    <ds:schemaRef ds:uri="af1aa071-2756-4cfc-9395-e8552a759d32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366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Verdana</vt:lpstr>
      <vt:lpstr>Office Theme</vt:lpstr>
      <vt:lpstr>Supporting your child with speech and language difficulties</vt:lpstr>
      <vt:lpstr>1.9 million children in UK have speech and language difficulties</vt:lpstr>
      <vt:lpstr>Universal, targeted and specialist</vt:lpstr>
      <vt:lpstr>Universal strategies</vt:lpstr>
      <vt:lpstr>Attention</vt:lpstr>
      <vt:lpstr>Processing</vt:lpstr>
      <vt:lpstr>Questioning</vt:lpstr>
      <vt:lpstr>Spoken language skills</vt:lpstr>
      <vt:lpstr>Vocabulary</vt:lpstr>
      <vt:lpstr>Speech sounds skills</vt:lpstr>
      <vt:lpstr>Targeted</vt:lpstr>
      <vt:lpstr>Specialist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your child who may be struggling with reading or spelling</dc:title>
  <dc:creator>Amy Langston</dc:creator>
  <cp:lastModifiedBy>Amy Langston</cp:lastModifiedBy>
  <cp:revision>37</cp:revision>
  <dcterms:created xsi:type="dcterms:W3CDTF">2024-10-03T08:49:00Z</dcterms:created>
  <dcterms:modified xsi:type="dcterms:W3CDTF">2025-03-06T16:42:57Z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0x010100706E59B6F577E342AD9D954C59400457</vt:lpwstr>
  </property>
  <property fmtid="{D5CDD505-2E9C-101B-9397-08002B2CF9AE}" pid="3" name="MediaServiceImageTags">
    <vt:lpwstr/>
  </property>
</Properties>
</file>