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4" r:id="rId5"/>
    <p:sldId id="265" r:id="rId6"/>
    <p:sldId id="258" r:id="rId7"/>
    <p:sldId id="262" r:id="rId8"/>
    <p:sldId id="275" r:id="rId9"/>
    <p:sldId id="267" r:id="rId10"/>
    <p:sldId id="266" r:id="rId11"/>
    <p:sldId id="259" r:id="rId12"/>
    <p:sldId id="268" r:id="rId13"/>
    <p:sldId id="260" r:id="rId14"/>
    <p:sldId id="269" r:id="rId15"/>
    <p:sldId id="270" r:id="rId16"/>
    <p:sldId id="271" r:id="rId17"/>
    <p:sldId id="272" r:id="rId18"/>
    <p:sldId id="273" r:id="rId19"/>
    <p:sldId id="274" r:id="rId20"/>
    <p:sldId id="261"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0FFE-570B-4572-81AE-2FA59CF61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CDD470-25E2-45D5-9377-D60D5373D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842F81-94A7-4C8C-8378-1076347A22C0}"/>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5" name="Footer Placeholder 4">
            <a:extLst>
              <a:ext uri="{FF2B5EF4-FFF2-40B4-BE49-F238E27FC236}">
                <a16:creationId xmlns:a16="http://schemas.microsoft.com/office/drawing/2014/main" id="{29CE1D7A-5BE5-40DB-A9A4-DFFA4AA8D4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E388B1-3611-4453-91DF-F37B5A340567}"/>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292234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2620-9674-459E-A203-98020E2288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DE14AF-F6E1-4A4B-8BB0-ED05B16C15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A0127F-4943-46B7-981B-8480DB8175CB}"/>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5" name="Footer Placeholder 4">
            <a:extLst>
              <a:ext uri="{FF2B5EF4-FFF2-40B4-BE49-F238E27FC236}">
                <a16:creationId xmlns:a16="http://schemas.microsoft.com/office/drawing/2014/main" id="{F2D0FE80-7324-4EF1-B1AF-F8AA7C68A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E1C4F7-B739-40E8-A312-51131B75930E}"/>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333739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2DF549-FB3D-468E-9124-2B992856CB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BF2D4E-5C51-4CE3-8A86-26A7351516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182746-8C71-4142-A348-CE9503BF016C}"/>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5" name="Footer Placeholder 4">
            <a:extLst>
              <a:ext uri="{FF2B5EF4-FFF2-40B4-BE49-F238E27FC236}">
                <a16:creationId xmlns:a16="http://schemas.microsoft.com/office/drawing/2014/main" id="{C1E65293-B9E2-4ED7-AF32-5A15A334A8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08BE5D-65B0-48CE-8ACC-FE220B5897CC}"/>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258984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A4EF-EE58-4C68-A68E-84E7594A9835}"/>
              </a:ext>
            </a:extLst>
          </p:cNvPr>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3B78CB6-6DC5-430E-BA41-495D315A6229}"/>
              </a:ext>
            </a:extLst>
          </p:cNvPr>
          <p:cNvSpPr>
            <a:spLocks noGrp="1"/>
          </p:cNvSpPr>
          <p:nvPr>
            <p:ph idx="1"/>
          </p:nvPr>
        </p:nvSpPr>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2B40539-CA2B-4076-ADEF-8C80623E86B2}"/>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5" name="Footer Placeholder 4">
            <a:extLst>
              <a:ext uri="{FF2B5EF4-FFF2-40B4-BE49-F238E27FC236}">
                <a16:creationId xmlns:a16="http://schemas.microsoft.com/office/drawing/2014/main" id="{A55F08B1-DE24-4A9E-BF62-16C10C8CC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4D60CB-33F0-4CBD-905E-1E8FA4E11FE6}"/>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285724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2536-D59A-47C0-8100-9CB5F7AF07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3AF27D-4089-4E81-B33C-1B3E2F007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6F36E5-EA6A-47C8-98B4-CEA24AA13C46}"/>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5" name="Footer Placeholder 4">
            <a:extLst>
              <a:ext uri="{FF2B5EF4-FFF2-40B4-BE49-F238E27FC236}">
                <a16:creationId xmlns:a16="http://schemas.microsoft.com/office/drawing/2014/main" id="{44E75296-5B67-42D7-8004-73DD89A3AF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86B237-13AF-4443-8FE0-AFB0C5409C21}"/>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31569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129B-E3B9-4585-978E-2BA3E64038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3C9D1-F1D6-4CE4-A344-4DA7C14148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575DC4-B41C-4A84-83B3-B96F04FB6F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814B5F-D417-4422-AF97-8CF4E16ABAB6}"/>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6" name="Footer Placeholder 5">
            <a:extLst>
              <a:ext uri="{FF2B5EF4-FFF2-40B4-BE49-F238E27FC236}">
                <a16:creationId xmlns:a16="http://schemas.microsoft.com/office/drawing/2014/main" id="{980DA6A9-A20D-48C3-9DEE-E2C6C2E949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328D43-BA35-4C9C-95BD-8BA3B7327A6D}"/>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133324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F2B4-F9FA-4667-8D6F-519A7007F8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475C83-561E-4483-8B8F-791A609ED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D30C70-7F54-46EC-9527-9AE699F56D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292CD5-214A-45B8-BBFC-7D48FB592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FC50A3-30A9-49D1-B3B7-6D50AA2116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0625AC-7754-4BD4-BE84-58C74E3B65B3}"/>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8" name="Footer Placeholder 7">
            <a:extLst>
              <a:ext uri="{FF2B5EF4-FFF2-40B4-BE49-F238E27FC236}">
                <a16:creationId xmlns:a16="http://schemas.microsoft.com/office/drawing/2014/main" id="{1E20DC4F-78D1-498E-A14C-180A506325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441657-C2A3-4380-B673-23163D89E5C0}"/>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277575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2AA1-236E-41B8-88B6-E45841E671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A0C45B-5BF1-48FD-9BA4-DD33639EC387}"/>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4" name="Footer Placeholder 3">
            <a:extLst>
              <a:ext uri="{FF2B5EF4-FFF2-40B4-BE49-F238E27FC236}">
                <a16:creationId xmlns:a16="http://schemas.microsoft.com/office/drawing/2014/main" id="{531FEBD8-4F77-42B2-9345-09FEDA924F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0D8B7C-0C09-454D-BC06-703A8E5E95A3}"/>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390305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ECA3A4-7923-4FA5-B013-20E0EB2CE60B}"/>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3" name="Footer Placeholder 2">
            <a:extLst>
              <a:ext uri="{FF2B5EF4-FFF2-40B4-BE49-F238E27FC236}">
                <a16:creationId xmlns:a16="http://schemas.microsoft.com/office/drawing/2014/main" id="{0421CBD6-BEC4-4CFA-BA82-F38B93F378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9B0059-2F0E-49CB-BBDF-4234B3EEEF98}"/>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242438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E403-DAF5-4D59-B1A7-D2A491331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90A172-A604-498D-97C3-3A259E8DF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92F662-C265-4057-9562-C3F6E5AC9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C60E14-00F6-400F-AE23-53F7C14B5F87}"/>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6" name="Footer Placeholder 5">
            <a:extLst>
              <a:ext uri="{FF2B5EF4-FFF2-40B4-BE49-F238E27FC236}">
                <a16:creationId xmlns:a16="http://schemas.microsoft.com/office/drawing/2014/main" id="{609A06CB-4E1B-4DBE-B690-24254E0F0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C04AF7-9F18-4511-9606-879C0E971E33}"/>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98208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D2FB-709F-437D-B6C7-622685416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13F8CA-1AA8-4C8A-B690-E2DDD5968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3B5568-64E4-4D73-A0D5-6148CD750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7602D9-94F4-42E0-B695-92EF60BD59B7}"/>
              </a:ext>
            </a:extLst>
          </p:cNvPr>
          <p:cNvSpPr>
            <a:spLocks noGrp="1"/>
          </p:cNvSpPr>
          <p:nvPr>
            <p:ph type="dt" sz="half" idx="10"/>
          </p:nvPr>
        </p:nvSpPr>
        <p:spPr/>
        <p:txBody>
          <a:bodyPr/>
          <a:lstStyle/>
          <a:p>
            <a:fld id="{EB37E8F4-A280-4CE5-805B-B14467325F1A}" type="datetimeFigureOut">
              <a:rPr lang="en-GB" smtClean="0"/>
              <a:t>03/10/2024</a:t>
            </a:fld>
            <a:endParaRPr lang="en-GB"/>
          </a:p>
        </p:txBody>
      </p:sp>
      <p:sp>
        <p:nvSpPr>
          <p:cNvPr id="6" name="Footer Placeholder 5">
            <a:extLst>
              <a:ext uri="{FF2B5EF4-FFF2-40B4-BE49-F238E27FC236}">
                <a16:creationId xmlns:a16="http://schemas.microsoft.com/office/drawing/2014/main" id="{D04D7566-427F-4E63-869E-ABBA42A67C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94F058-3B6C-44D4-BA10-2F15E168B532}"/>
              </a:ext>
            </a:extLst>
          </p:cNvPr>
          <p:cNvSpPr>
            <a:spLocks noGrp="1"/>
          </p:cNvSpPr>
          <p:nvPr>
            <p:ph type="sldNum" sz="quarter" idx="12"/>
          </p:nvPr>
        </p:nvSpPr>
        <p:spPr/>
        <p:txBody>
          <a:bodyPr/>
          <a:lstStyle/>
          <a:p>
            <a:fld id="{266B5661-7775-4D0D-B752-BEFEDEED6E5C}" type="slidenum">
              <a:rPr lang="en-GB" smtClean="0"/>
              <a:t>‹#›</a:t>
            </a:fld>
            <a:endParaRPr lang="en-GB"/>
          </a:p>
        </p:txBody>
      </p:sp>
    </p:spTree>
    <p:extLst>
      <p:ext uri="{BB962C8B-B14F-4D97-AF65-F5344CB8AC3E}">
        <p14:creationId xmlns:p14="http://schemas.microsoft.com/office/powerpoint/2010/main" val="375448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580BA-2BA3-409E-A6B7-B7C41B7D3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9FF7B8-3AF9-4426-BFD2-9E8DAC998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317401-4713-4514-85DC-00BE715A9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7E8F4-A280-4CE5-805B-B14467325F1A}" type="datetimeFigureOut">
              <a:rPr lang="en-GB" smtClean="0"/>
              <a:t>03/10/2024</a:t>
            </a:fld>
            <a:endParaRPr lang="en-GB"/>
          </a:p>
        </p:txBody>
      </p:sp>
      <p:sp>
        <p:nvSpPr>
          <p:cNvPr id="5" name="Footer Placeholder 4">
            <a:extLst>
              <a:ext uri="{FF2B5EF4-FFF2-40B4-BE49-F238E27FC236}">
                <a16:creationId xmlns:a16="http://schemas.microsoft.com/office/drawing/2014/main" id="{342A90E6-DDF4-4520-844C-B8831848DD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45626E-2B5B-460F-BD28-6CA15909B2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B5661-7775-4D0D-B752-BEFEDEED6E5C}" type="slidenum">
              <a:rPr lang="en-GB" smtClean="0"/>
              <a:t>‹#›</a:t>
            </a:fld>
            <a:endParaRPr lang="en-GB"/>
          </a:p>
        </p:txBody>
      </p:sp>
    </p:spTree>
    <p:extLst>
      <p:ext uri="{BB962C8B-B14F-4D97-AF65-F5344CB8AC3E}">
        <p14:creationId xmlns:p14="http://schemas.microsoft.com/office/powerpoint/2010/main" val="166294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bdadyslexia.org.uk/advice/children/how-can-i-support-my-child/reading" TargetMode="External"/><Relationship Id="rId2" Type="http://schemas.openxmlformats.org/officeDocument/2006/relationships/hyperlink" Target="https://www.sendstation.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F336-F0D5-4D66-A27F-E8C91BA82AA3}"/>
              </a:ext>
            </a:extLst>
          </p:cNvPr>
          <p:cNvSpPr>
            <a:spLocks noGrp="1"/>
          </p:cNvSpPr>
          <p:nvPr>
            <p:ph type="ctrTitle"/>
          </p:nvPr>
        </p:nvSpPr>
        <p:spPr>
          <a:xfrm>
            <a:off x="1403230" y="493712"/>
            <a:ext cx="9144000" cy="2387600"/>
          </a:xfrm>
        </p:spPr>
        <p:txBody>
          <a:bodyPr>
            <a:normAutofit fontScale="90000"/>
          </a:bodyPr>
          <a:lstStyle/>
          <a:p>
            <a:r>
              <a:rPr lang="en-US" dirty="0">
                <a:latin typeface="Verdana" panose="020B0604030504040204" pitchFamily="34" charset="0"/>
                <a:ea typeface="Verdana" panose="020B0604030504040204" pitchFamily="34" charset="0"/>
              </a:rPr>
              <a:t>Supporting your child who may be struggling with reading or spelling</a:t>
            </a:r>
            <a:endParaRPr lang="en-GB"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E6CAA01D-F898-4202-98FF-6DB7DB4F9EB5}"/>
              </a:ext>
            </a:extLst>
          </p:cNvPr>
          <p:cNvSpPr>
            <a:spLocks noGrp="1"/>
          </p:cNvSpPr>
          <p:nvPr>
            <p:ph type="subTitle" idx="1"/>
          </p:nvPr>
        </p:nvSpPr>
        <p:spPr/>
        <p:txBody>
          <a:bodyPr/>
          <a:lstStyle/>
          <a:p>
            <a:r>
              <a:rPr lang="en-US" dirty="0"/>
              <a:t>Englefield C E Primary School</a:t>
            </a:r>
            <a:endParaRPr lang="en-GB" dirty="0"/>
          </a:p>
        </p:txBody>
      </p:sp>
      <p:pic>
        <p:nvPicPr>
          <p:cNvPr id="4" name="Picture 3">
            <a:extLst>
              <a:ext uri="{FF2B5EF4-FFF2-40B4-BE49-F238E27FC236}">
                <a16:creationId xmlns:a16="http://schemas.microsoft.com/office/drawing/2014/main" id="{A284E673-90F5-4F2E-9DCE-0D15CB6C6427}"/>
              </a:ext>
            </a:extLst>
          </p:cNvPr>
          <p:cNvPicPr>
            <a:picLocks noChangeAspect="1"/>
          </p:cNvPicPr>
          <p:nvPr/>
        </p:nvPicPr>
        <p:blipFill>
          <a:blip r:embed="rId2"/>
          <a:stretch>
            <a:fillRect/>
          </a:stretch>
        </p:blipFill>
        <p:spPr>
          <a:xfrm>
            <a:off x="2824162" y="3602038"/>
            <a:ext cx="6543675" cy="2762250"/>
          </a:xfrm>
          <a:prstGeom prst="rect">
            <a:avLst/>
          </a:prstGeom>
        </p:spPr>
      </p:pic>
    </p:spTree>
    <p:extLst>
      <p:ext uri="{BB962C8B-B14F-4D97-AF65-F5344CB8AC3E}">
        <p14:creationId xmlns:p14="http://schemas.microsoft.com/office/powerpoint/2010/main" val="365412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8CFA89-0DDD-40A3-9A8F-B96365D8CC07}"/>
              </a:ext>
            </a:extLst>
          </p:cNvPr>
          <p:cNvPicPr>
            <a:picLocks noChangeAspect="1"/>
          </p:cNvPicPr>
          <p:nvPr/>
        </p:nvPicPr>
        <p:blipFill>
          <a:blip r:embed="rId2"/>
          <a:stretch>
            <a:fillRect/>
          </a:stretch>
        </p:blipFill>
        <p:spPr>
          <a:xfrm>
            <a:off x="92909" y="553336"/>
            <a:ext cx="5462154" cy="5208554"/>
          </a:xfrm>
          <a:prstGeom prst="rect">
            <a:avLst/>
          </a:prstGeom>
        </p:spPr>
      </p:pic>
      <p:pic>
        <p:nvPicPr>
          <p:cNvPr id="3" name="Picture 2">
            <a:extLst>
              <a:ext uri="{FF2B5EF4-FFF2-40B4-BE49-F238E27FC236}">
                <a16:creationId xmlns:a16="http://schemas.microsoft.com/office/drawing/2014/main" id="{C6795496-F044-404E-883F-9FAEC5D5A714}"/>
              </a:ext>
            </a:extLst>
          </p:cNvPr>
          <p:cNvPicPr>
            <a:picLocks noChangeAspect="1"/>
          </p:cNvPicPr>
          <p:nvPr/>
        </p:nvPicPr>
        <p:blipFill>
          <a:blip r:embed="rId3"/>
          <a:stretch>
            <a:fillRect/>
          </a:stretch>
        </p:blipFill>
        <p:spPr>
          <a:xfrm>
            <a:off x="5753820" y="662168"/>
            <a:ext cx="6345272" cy="4799068"/>
          </a:xfrm>
          <a:prstGeom prst="rect">
            <a:avLst/>
          </a:prstGeom>
        </p:spPr>
      </p:pic>
    </p:spTree>
    <p:extLst>
      <p:ext uri="{BB962C8B-B14F-4D97-AF65-F5344CB8AC3E}">
        <p14:creationId xmlns:p14="http://schemas.microsoft.com/office/powerpoint/2010/main" val="137954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F0E8-DE2A-4CE8-9657-D57AE7D0D06D}"/>
              </a:ext>
            </a:extLst>
          </p:cNvPr>
          <p:cNvSpPr>
            <a:spLocks noGrp="1"/>
          </p:cNvSpPr>
          <p:nvPr>
            <p:ph type="title"/>
          </p:nvPr>
        </p:nvSpPr>
        <p:spPr/>
        <p:txBody>
          <a:bodyPr/>
          <a:lstStyle/>
          <a:p>
            <a:r>
              <a:rPr lang="en-US" dirty="0"/>
              <a:t>Why spelling matters</a:t>
            </a:r>
            <a:endParaRPr lang="en-GB" dirty="0"/>
          </a:p>
        </p:txBody>
      </p:sp>
      <p:sp>
        <p:nvSpPr>
          <p:cNvPr id="3" name="Content Placeholder 2">
            <a:extLst>
              <a:ext uri="{FF2B5EF4-FFF2-40B4-BE49-F238E27FC236}">
                <a16:creationId xmlns:a16="http://schemas.microsoft.com/office/drawing/2014/main" id="{99EA3A17-90D2-4638-BFC8-B75434AACA28}"/>
              </a:ext>
            </a:extLst>
          </p:cNvPr>
          <p:cNvSpPr>
            <a:spLocks noGrp="1"/>
          </p:cNvSpPr>
          <p:nvPr>
            <p:ph idx="1"/>
          </p:nvPr>
        </p:nvSpPr>
        <p:spPr/>
        <p:txBody>
          <a:bodyPr/>
          <a:lstStyle/>
          <a:p>
            <a:r>
              <a:rPr lang="en-US" dirty="0"/>
              <a:t>Self esteem</a:t>
            </a:r>
          </a:p>
          <a:p>
            <a:r>
              <a:rPr lang="en-US" dirty="0"/>
              <a:t>Impressions </a:t>
            </a:r>
          </a:p>
          <a:p>
            <a:r>
              <a:rPr lang="en-US" dirty="0"/>
              <a:t>Impact on writing (confidence, speed, quantity, vocabulary choices)</a:t>
            </a:r>
          </a:p>
          <a:p>
            <a:r>
              <a:rPr lang="en-US" dirty="0"/>
              <a:t>Enables the reader to easily read what you are saying which improves communication</a:t>
            </a:r>
          </a:p>
          <a:p>
            <a:r>
              <a:rPr lang="en-US" dirty="0"/>
              <a:t>**KS2 Grammar SAT is heavily weighted to spelling (20/70)</a:t>
            </a:r>
          </a:p>
          <a:p>
            <a:r>
              <a:rPr lang="en-US" dirty="0"/>
              <a:t>**KS2 writing teacher assessment places emphasis on transcription skills</a:t>
            </a:r>
          </a:p>
          <a:p>
            <a:endParaRPr lang="en-GB" dirty="0"/>
          </a:p>
        </p:txBody>
      </p:sp>
    </p:spTree>
    <p:extLst>
      <p:ext uri="{BB962C8B-B14F-4D97-AF65-F5344CB8AC3E}">
        <p14:creationId xmlns:p14="http://schemas.microsoft.com/office/powerpoint/2010/main" val="218385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15B3D-468C-4D98-BEF8-4D1E613EFE95}"/>
              </a:ext>
            </a:extLst>
          </p:cNvPr>
          <p:cNvPicPr>
            <a:picLocks noChangeAspect="1"/>
          </p:cNvPicPr>
          <p:nvPr/>
        </p:nvPicPr>
        <p:blipFill>
          <a:blip r:embed="rId2"/>
          <a:stretch>
            <a:fillRect/>
          </a:stretch>
        </p:blipFill>
        <p:spPr>
          <a:xfrm>
            <a:off x="1489853" y="79974"/>
            <a:ext cx="8966542" cy="6778026"/>
          </a:xfrm>
          <a:prstGeom prst="rect">
            <a:avLst/>
          </a:prstGeom>
        </p:spPr>
      </p:pic>
    </p:spTree>
    <p:extLst>
      <p:ext uri="{BB962C8B-B14F-4D97-AF65-F5344CB8AC3E}">
        <p14:creationId xmlns:p14="http://schemas.microsoft.com/office/powerpoint/2010/main" val="98249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1073-0235-492B-BAF9-E5E0FE8D2427}"/>
              </a:ext>
            </a:extLst>
          </p:cNvPr>
          <p:cNvSpPr>
            <a:spLocks noGrp="1"/>
          </p:cNvSpPr>
          <p:nvPr>
            <p:ph type="title"/>
          </p:nvPr>
        </p:nvSpPr>
        <p:spPr/>
        <p:txBody>
          <a:bodyPr/>
          <a:lstStyle/>
          <a:p>
            <a:r>
              <a:rPr lang="en-US" dirty="0"/>
              <a:t>Supporting learning spelling at home</a:t>
            </a:r>
            <a:endParaRPr lang="en-GB" dirty="0"/>
          </a:p>
        </p:txBody>
      </p:sp>
      <p:sp>
        <p:nvSpPr>
          <p:cNvPr id="3" name="Content Placeholder 2">
            <a:extLst>
              <a:ext uri="{FF2B5EF4-FFF2-40B4-BE49-F238E27FC236}">
                <a16:creationId xmlns:a16="http://schemas.microsoft.com/office/drawing/2014/main" id="{7893B251-904A-4DD7-977C-A67C9F7F0E18}"/>
              </a:ext>
            </a:extLst>
          </p:cNvPr>
          <p:cNvSpPr>
            <a:spLocks noGrp="1"/>
          </p:cNvSpPr>
          <p:nvPr>
            <p:ph idx="1"/>
          </p:nvPr>
        </p:nvSpPr>
        <p:spPr/>
        <p:txBody>
          <a:bodyPr>
            <a:normAutofit fontScale="92500"/>
          </a:bodyPr>
          <a:lstStyle/>
          <a:p>
            <a:r>
              <a:rPr lang="en-US" dirty="0"/>
              <a:t>Book a hearing test – sometimes your child may be mishearing the parts of the words which makes spelling really tricky</a:t>
            </a:r>
          </a:p>
          <a:p>
            <a:r>
              <a:rPr lang="en-US" dirty="0"/>
              <a:t>Phonics- try not to worry if your child is having an intervention</a:t>
            </a:r>
          </a:p>
          <a:p>
            <a:r>
              <a:rPr lang="en-US" dirty="0"/>
              <a:t>Acquisition of sight words (regular, irregular, high-frequency, low-frequency)</a:t>
            </a:r>
          </a:p>
          <a:p>
            <a:r>
              <a:rPr lang="en-US" dirty="0"/>
              <a:t>Multi-sensory, kinesthetic approach (games)</a:t>
            </a:r>
          </a:p>
          <a:p>
            <a:r>
              <a:rPr lang="en-US" dirty="0"/>
              <a:t>Overlearning </a:t>
            </a:r>
          </a:p>
          <a:p>
            <a:r>
              <a:rPr lang="en-US" dirty="0"/>
              <a:t>Sometimes whole word learning might be suggested after phonics has been taught and retaught effectively</a:t>
            </a:r>
            <a:endParaRPr lang="en-GB" dirty="0"/>
          </a:p>
        </p:txBody>
      </p:sp>
    </p:spTree>
    <p:extLst>
      <p:ext uri="{BB962C8B-B14F-4D97-AF65-F5344CB8AC3E}">
        <p14:creationId xmlns:p14="http://schemas.microsoft.com/office/powerpoint/2010/main" val="421226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6CB74B-9EDF-4192-B634-7205446EF28B}"/>
              </a:ext>
            </a:extLst>
          </p:cNvPr>
          <p:cNvPicPr>
            <a:picLocks noChangeAspect="1"/>
          </p:cNvPicPr>
          <p:nvPr/>
        </p:nvPicPr>
        <p:blipFill>
          <a:blip r:embed="rId2"/>
          <a:stretch>
            <a:fillRect/>
          </a:stretch>
        </p:blipFill>
        <p:spPr>
          <a:xfrm>
            <a:off x="1108853" y="120769"/>
            <a:ext cx="8802898" cy="6634068"/>
          </a:xfrm>
          <a:prstGeom prst="rect">
            <a:avLst/>
          </a:prstGeom>
        </p:spPr>
      </p:pic>
    </p:spTree>
    <p:extLst>
      <p:ext uri="{BB962C8B-B14F-4D97-AF65-F5344CB8AC3E}">
        <p14:creationId xmlns:p14="http://schemas.microsoft.com/office/powerpoint/2010/main" val="143633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440BDB-E6DE-4F9E-BFD1-F30B7A4F05BA}"/>
              </a:ext>
            </a:extLst>
          </p:cNvPr>
          <p:cNvPicPr>
            <a:picLocks noChangeAspect="1"/>
          </p:cNvPicPr>
          <p:nvPr/>
        </p:nvPicPr>
        <p:blipFill>
          <a:blip r:embed="rId2"/>
          <a:stretch>
            <a:fillRect/>
          </a:stretch>
        </p:blipFill>
        <p:spPr>
          <a:xfrm>
            <a:off x="1266195" y="93363"/>
            <a:ext cx="8749073" cy="6690468"/>
          </a:xfrm>
          <a:prstGeom prst="rect">
            <a:avLst/>
          </a:prstGeom>
        </p:spPr>
      </p:pic>
    </p:spTree>
    <p:extLst>
      <p:ext uri="{BB962C8B-B14F-4D97-AF65-F5344CB8AC3E}">
        <p14:creationId xmlns:p14="http://schemas.microsoft.com/office/powerpoint/2010/main" val="67076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DF3B44-8FA6-41A2-944B-83E13980C87A}"/>
              </a:ext>
            </a:extLst>
          </p:cNvPr>
          <p:cNvPicPr>
            <a:picLocks noChangeAspect="1"/>
          </p:cNvPicPr>
          <p:nvPr/>
        </p:nvPicPr>
        <p:blipFill>
          <a:blip r:embed="rId2"/>
          <a:stretch>
            <a:fillRect/>
          </a:stretch>
        </p:blipFill>
        <p:spPr>
          <a:xfrm>
            <a:off x="1341408" y="96956"/>
            <a:ext cx="8975784" cy="6657745"/>
          </a:xfrm>
          <a:prstGeom prst="rect">
            <a:avLst/>
          </a:prstGeom>
        </p:spPr>
      </p:pic>
    </p:spTree>
    <p:extLst>
      <p:ext uri="{BB962C8B-B14F-4D97-AF65-F5344CB8AC3E}">
        <p14:creationId xmlns:p14="http://schemas.microsoft.com/office/powerpoint/2010/main" val="1321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8FE825-A386-44F2-A920-67BB67D97028}"/>
              </a:ext>
            </a:extLst>
          </p:cNvPr>
          <p:cNvPicPr>
            <a:picLocks noChangeAspect="1"/>
          </p:cNvPicPr>
          <p:nvPr/>
        </p:nvPicPr>
        <p:blipFill>
          <a:blip r:embed="rId2"/>
          <a:stretch>
            <a:fillRect/>
          </a:stretch>
        </p:blipFill>
        <p:spPr>
          <a:xfrm>
            <a:off x="1465770" y="132631"/>
            <a:ext cx="8765157" cy="6636476"/>
          </a:xfrm>
          <a:prstGeom prst="rect">
            <a:avLst/>
          </a:prstGeom>
        </p:spPr>
      </p:pic>
    </p:spTree>
    <p:extLst>
      <p:ext uri="{BB962C8B-B14F-4D97-AF65-F5344CB8AC3E}">
        <p14:creationId xmlns:p14="http://schemas.microsoft.com/office/powerpoint/2010/main" val="153121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FCB785-9EA2-4F87-85DB-B2185E2E99B2}"/>
              </a:ext>
            </a:extLst>
          </p:cNvPr>
          <p:cNvPicPr>
            <a:picLocks noChangeAspect="1"/>
          </p:cNvPicPr>
          <p:nvPr/>
        </p:nvPicPr>
        <p:blipFill>
          <a:blip r:embed="rId2"/>
          <a:stretch>
            <a:fillRect/>
          </a:stretch>
        </p:blipFill>
        <p:spPr>
          <a:xfrm>
            <a:off x="209196" y="587934"/>
            <a:ext cx="11798398" cy="4294617"/>
          </a:xfrm>
          <a:prstGeom prst="rect">
            <a:avLst/>
          </a:prstGeom>
        </p:spPr>
      </p:pic>
    </p:spTree>
    <p:extLst>
      <p:ext uri="{BB962C8B-B14F-4D97-AF65-F5344CB8AC3E}">
        <p14:creationId xmlns:p14="http://schemas.microsoft.com/office/powerpoint/2010/main" val="396811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E5AD-3ED8-4D74-B8E6-CA52BDA88527}"/>
              </a:ext>
            </a:extLst>
          </p:cNvPr>
          <p:cNvSpPr>
            <a:spLocks noGrp="1"/>
          </p:cNvSpPr>
          <p:nvPr>
            <p:ph type="title"/>
          </p:nvPr>
        </p:nvSpPr>
        <p:spPr/>
        <p:txBody>
          <a:bodyPr/>
          <a:lstStyle/>
          <a:p>
            <a:r>
              <a:rPr lang="en-US" dirty="0"/>
              <a:t>Would you like to learn more about this?</a:t>
            </a:r>
            <a:endParaRPr lang="en-GB" dirty="0"/>
          </a:p>
        </p:txBody>
      </p:sp>
      <p:sp>
        <p:nvSpPr>
          <p:cNvPr id="3" name="Content Placeholder 2">
            <a:extLst>
              <a:ext uri="{FF2B5EF4-FFF2-40B4-BE49-F238E27FC236}">
                <a16:creationId xmlns:a16="http://schemas.microsoft.com/office/drawing/2014/main" id="{06A02E3B-3636-4DD1-93D0-5A35370CB022}"/>
              </a:ext>
            </a:extLst>
          </p:cNvPr>
          <p:cNvSpPr>
            <a:spLocks noGrp="1"/>
          </p:cNvSpPr>
          <p:nvPr>
            <p:ph idx="1"/>
          </p:nvPr>
        </p:nvSpPr>
        <p:spPr/>
        <p:txBody>
          <a:bodyPr/>
          <a:lstStyle/>
          <a:p>
            <a:endParaRPr lang="en-US" dirty="0"/>
          </a:p>
          <a:p>
            <a:r>
              <a:rPr lang="en-US" dirty="0"/>
              <a:t>C</a:t>
            </a:r>
            <a:r>
              <a:rPr lang="en-GB" dirty="0"/>
              <a:t>lass teacher</a:t>
            </a:r>
          </a:p>
          <a:p>
            <a:r>
              <a:rPr lang="en-US" dirty="0"/>
              <a:t>S</a:t>
            </a:r>
            <a:r>
              <a:rPr lang="en-GB" dirty="0" err="1"/>
              <a:t>ENCo</a:t>
            </a:r>
            <a:endParaRPr lang="en-GB" dirty="0"/>
          </a:p>
          <a:p>
            <a:r>
              <a:rPr lang="en-GB" dirty="0">
                <a:hlinkClick r:id="rId2"/>
              </a:rPr>
              <a:t>https://www.sendstation.co.uk/</a:t>
            </a:r>
            <a:endParaRPr lang="en-GB" dirty="0"/>
          </a:p>
          <a:p>
            <a:r>
              <a:rPr lang="en-GB" dirty="0">
                <a:hlinkClick r:id="rId3"/>
              </a:rPr>
              <a:t>https://www.bdadyslexia.org.uk/advice/children/how-can-i-support-my-child/reading</a:t>
            </a:r>
            <a:endParaRPr lang="en-GB" dirty="0"/>
          </a:p>
          <a:p>
            <a:endParaRPr lang="en-GB" dirty="0"/>
          </a:p>
          <a:p>
            <a:endParaRPr lang="en-GB" dirty="0"/>
          </a:p>
        </p:txBody>
      </p:sp>
    </p:spTree>
    <p:extLst>
      <p:ext uri="{BB962C8B-B14F-4D97-AF65-F5344CB8AC3E}">
        <p14:creationId xmlns:p14="http://schemas.microsoft.com/office/powerpoint/2010/main" val="241077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26FB7-A675-4B9B-ACAD-79A5D6C945AA}"/>
              </a:ext>
            </a:extLst>
          </p:cNvPr>
          <p:cNvPicPr>
            <a:picLocks noChangeAspect="1"/>
          </p:cNvPicPr>
          <p:nvPr/>
        </p:nvPicPr>
        <p:blipFill>
          <a:blip r:embed="rId2"/>
          <a:stretch>
            <a:fillRect/>
          </a:stretch>
        </p:blipFill>
        <p:spPr>
          <a:xfrm>
            <a:off x="2917103" y="335973"/>
            <a:ext cx="6357793" cy="5951976"/>
          </a:xfrm>
          <a:prstGeom prst="rect">
            <a:avLst/>
          </a:prstGeom>
        </p:spPr>
      </p:pic>
    </p:spTree>
    <p:extLst>
      <p:ext uri="{BB962C8B-B14F-4D97-AF65-F5344CB8AC3E}">
        <p14:creationId xmlns:p14="http://schemas.microsoft.com/office/powerpoint/2010/main" val="3399619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2C5A-0888-41D8-8931-EFB21934A6F8}"/>
              </a:ext>
            </a:extLst>
          </p:cNvPr>
          <p:cNvSpPr>
            <a:spLocks noGrp="1"/>
          </p:cNvSpPr>
          <p:nvPr>
            <p:ph type="title"/>
          </p:nvPr>
        </p:nvSpPr>
        <p:spPr>
          <a:xfrm>
            <a:off x="700177" y="0"/>
            <a:ext cx="10515600" cy="1325563"/>
          </a:xfrm>
        </p:spPr>
        <p:txBody>
          <a:bodyPr/>
          <a:lstStyle/>
          <a:p>
            <a:r>
              <a:rPr lang="en-US" dirty="0"/>
              <a:t>Is it dyslexia?</a:t>
            </a:r>
            <a:endParaRPr lang="en-GB" dirty="0"/>
          </a:p>
        </p:txBody>
      </p:sp>
      <p:sp>
        <p:nvSpPr>
          <p:cNvPr id="3" name="Content Placeholder 2">
            <a:extLst>
              <a:ext uri="{FF2B5EF4-FFF2-40B4-BE49-F238E27FC236}">
                <a16:creationId xmlns:a16="http://schemas.microsoft.com/office/drawing/2014/main" id="{51558E97-59DE-478D-B9F1-49CC346F3572}"/>
              </a:ext>
            </a:extLst>
          </p:cNvPr>
          <p:cNvSpPr>
            <a:spLocks noGrp="1"/>
          </p:cNvSpPr>
          <p:nvPr>
            <p:ph idx="1"/>
          </p:nvPr>
        </p:nvSpPr>
        <p:spPr>
          <a:xfrm>
            <a:off x="419100" y="2124277"/>
            <a:ext cx="11353800" cy="3448388"/>
          </a:xfrm>
        </p:spPr>
        <p:txBody>
          <a:bodyPr>
            <a:normAutofit/>
          </a:bodyPr>
          <a:lstStyle/>
          <a:p>
            <a:r>
              <a:rPr lang="en-US" dirty="0"/>
              <a:t>Teachers cannot diagnose your child : only a Level 7 assessor can</a:t>
            </a:r>
          </a:p>
          <a:p>
            <a:r>
              <a:rPr lang="en-US" dirty="0"/>
              <a:t>Sometimes a sight issue, or time missing from education in the early years can contribute to difficulties with reading and spelling</a:t>
            </a:r>
          </a:p>
          <a:p>
            <a:r>
              <a:rPr lang="en-US" dirty="0"/>
              <a:t>Support in school does not rely on a diagnosis- teachers are aware that up to 10% of the population are dyslexic and will make their classrooms ‘dyslexia friendly’</a:t>
            </a:r>
          </a:p>
          <a:p>
            <a:pPr marL="0" indent="0">
              <a:buNone/>
            </a:pPr>
            <a:endParaRPr lang="en-GB" dirty="0"/>
          </a:p>
        </p:txBody>
      </p:sp>
    </p:spTree>
    <p:extLst>
      <p:ext uri="{BB962C8B-B14F-4D97-AF65-F5344CB8AC3E}">
        <p14:creationId xmlns:p14="http://schemas.microsoft.com/office/powerpoint/2010/main" val="295615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2814-AAD8-4FF3-BF31-3DD67A9A9C7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EFA827E-4319-494D-9B3C-71837EB054E1}"/>
              </a:ext>
            </a:extLst>
          </p:cNvPr>
          <p:cNvSpPr>
            <a:spLocks noGrp="1"/>
          </p:cNvSpPr>
          <p:nvPr>
            <p:ph idx="1"/>
          </p:nvPr>
        </p:nvSpPr>
        <p:spPr/>
        <p:txBody>
          <a:bodyPr/>
          <a:lstStyle/>
          <a:p>
            <a:r>
              <a:rPr lang="en-US" dirty="0"/>
              <a:t>Dyslexia has a tendency to run in families</a:t>
            </a:r>
          </a:p>
          <a:p>
            <a:r>
              <a:rPr lang="en-US" dirty="0"/>
              <a:t>Dyslexia occurs across the ability range</a:t>
            </a:r>
          </a:p>
          <a:p>
            <a:r>
              <a:rPr lang="en-US" dirty="0"/>
              <a:t>Dyslexia affects more than just reading and spelling </a:t>
            </a:r>
          </a:p>
          <a:p>
            <a:r>
              <a:rPr lang="en-US" dirty="0"/>
              <a:t>Dyslexia is often a co-occurring difficulty (ADHD/ASD/Dyscalculia/Dyspraxia)</a:t>
            </a:r>
          </a:p>
          <a:p>
            <a:endParaRPr lang="en-GB" dirty="0"/>
          </a:p>
        </p:txBody>
      </p:sp>
    </p:spTree>
    <p:extLst>
      <p:ext uri="{BB962C8B-B14F-4D97-AF65-F5344CB8AC3E}">
        <p14:creationId xmlns:p14="http://schemas.microsoft.com/office/powerpoint/2010/main" val="406318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89FD-96A6-4AF5-86A6-65A08955779B}"/>
              </a:ext>
            </a:extLst>
          </p:cNvPr>
          <p:cNvSpPr>
            <a:spLocks noGrp="1"/>
          </p:cNvSpPr>
          <p:nvPr>
            <p:ph type="title"/>
          </p:nvPr>
        </p:nvSpPr>
        <p:spPr/>
        <p:txBody>
          <a:bodyPr/>
          <a:lstStyle/>
          <a:p>
            <a:r>
              <a:rPr lang="en-US" dirty="0"/>
              <a:t>The importance of reading</a:t>
            </a:r>
            <a:endParaRPr lang="en-GB" dirty="0"/>
          </a:p>
        </p:txBody>
      </p:sp>
      <p:sp>
        <p:nvSpPr>
          <p:cNvPr id="3" name="Content Placeholder 2">
            <a:extLst>
              <a:ext uri="{FF2B5EF4-FFF2-40B4-BE49-F238E27FC236}">
                <a16:creationId xmlns:a16="http://schemas.microsoft.com/office/drawing/2014/main" id="{15CAB432-33C6-47DD-9770-B5AB0BA90CC4}"/>
              </a:ext>
            </a:extLst>
          </p:cNvPr>
          <p:cNvSpPr>
            <a:spLocks noGrp="1"/>
          </p:cNvSpPr>
          <p:nvPr>
            <p:ph idx="1"/>
          </p:nvPr>
        </p:nvSpPr>
        <p:spPr/>
        <p:txBody>
          <a:bodyPr/>
          <a:lstStyle/>
          <a:p>
            <a:r>
              <a:rPr lang="en-US" dirty="0"/>
              <a:t>Mental health studies show that reading is a good activity to promote well being</a:t>
            </a:r>
          </a:p>
          <a:p>
            <a:r>
              <a:rPr lang="en-US" dirty="0"/>
              <a:t>Vocabulary acquisition and reading for knowledge</a:t>
            </a:r>
          </a:p>
          <a:p>
            <a:r>
              <a:rPr lang="en-US" dirty="0"/>
              <a:t>Curriculum relies heavily on reading in KS2 and beyond</a:t>
            </a:r>
          </a:p>
          <a:p>
            <a:r>
              <a:rPr lang="en-US" dirty="0"/>
              <a:t>Valuable life skill</a:t>
            </a:r>
          </a:p>
          <a:p>
            <a:r>
              <a:rPr lang="en-US" dirty="0"/>
              <a:t>Impact on self esteem of feeling like a ‘non-reader’</a:t>
            </a:r>
          </a:p>
          <a:p>
            <a:endParaRPr lang="en-GB" dirty="0"/>
          </a:p>
        </p:txBody>
      </p:sp>
    </p:spTree>
    <p:extLst>
      <p:ext uri="{BB962C8B-B14F-4D97-AF65-F5344CB8AC3E}">
        <p14:creationId xmlns:p14="http://schemas.microsoft.com/office/powerpoint/2010/main" val="36185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6865A2-85C0-4530-B8D3-07E27A5D53E7}"/>
              </a:ext>
            </a:extLst>
          </p:cNvPr>
          <p:cNvPicPr>
            <a:picLocks noChangeAspect="1"/>
          </p:cNvPicPr>
          <p:nvPr/>
        </p:nvPicPr>
        <p:blipFill>
          <a:blip r:embed="rId2"/>
          <a:stretch>
            <a:fillRect/>
          </a:stretch>
        </p:blipFill>
        <p:spPr>
          <a:xfrm>
            <a:off x="2925184" y="467441"/>
            <a:ext cx="6034089" cy="5923117"/>
          </a:xfrm>
          <a:prstGeom prst="rect">
            <a:avLst/>
          </a:prstGeom>
        </p:spPr>
      </p:pic>
    </p:spTree>
    <p:extLst>
      <p:ext uri="{BB962C8B-B14F-4D97-AF65-F5344CB8AC3E}">
        <p14:creationId xmlns:p14="http://schemas.microsoft.com/office/powerpoint/2010/main" val="147425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6CEFE-9916-45DB-8793-D860258E064D}"/>
              </a:ext>
            </a:extLst>
          </p:cNvPr>
          <p:cNvPicPr>
            <a:picLocks noChangeAspect="1"/>
          </p:cNvPicPr>
          <p:nvPr/>
        </p:nvPicPr>
        <p:blipFill>
          <a:blip r:embed="rId2"/>
          <a:stretch>
            <a:fillRect/>
          </a:stretch>
        </p:blipFill>
        <p:spPr>
          <a:xfrm>
            <a:off x="3197368" y="796907"/>
            <a:ext cx="5189250" cy="5264185"/>
          </a:xfrm>
          <a:prstGeom prst="rect">
            <a:avLst/>
          </a:prstGeom>
        </p:spPr>
      </p:pic>
    </p:spTree>
    <p:extLst>
      <p:ext uri="{BB962C8B-B14F-4D97-AF65-F5344CB8AC3E}">
        <p14:creationId xmlns:p14="http://schemas.microsoft.com/office/powerpoint/2010/main" val="259997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0D7F-54D6-452D-B929-D4737B1A6741}"/>
              </a:ext>
            </a:extLst>
          </p:cNvPr>
          <p:cNvSpPr>
            <a:spLocks noGrp="1"/>
          </p:cNvSpPr>
          <p:nvPr>
            <p:ph type="title"/>
          </p:nvPr>
        </p:nvSpPr>
        <p:spPr/>
        <p:txBody>
          <a:bodyPr/>
          <a:lstStyle/>
          <a:p>
            <a:r>
              <a:rPr lang="en-US" dirty="0"/>
              <a:t>Strategies to help at home</a:t>
            </a:r>
            <a:endParaRPr lang="en-GB" dirty="0"/>
          </a:p>
        </p:txBody>
      </p:sp>
      <p:sp>
        <p:nvSpPr>
          <p:cNvPr id="3" name="Content Placeholder 2">
            <a:extLst>
              <a:ext uri="{FF2B5EF4-FFF2-40B4-BE49-F238E27FC236}">
                <a16:creationId xmlns:a16="http://schemas.microsoft.com/office/drawing/2014/main" id="{AB0E6EDC-F1F3-4F8C-BD43-69F2420ADFC9}"/>
              </a:ext>
            </a:extLst>
          </p:cNvPr>
          <p:cNvSpPr>
            <a:spLocks noGrp="1"/>
          </p:cNvSpPr>
          <p:nvPr>
            <p:ph idx="1"/>
          </p:nvPr>
        </p:nvSpPr>
        <p:spPr/>
        <p:txBody>
          <a:bodyPr>
            <a:normAutofit fontScale="92500" lnSpcReduction="10000"/>
          </a:bodyPr>
          <a:lstStyle/>
          <a:p>
            <a:r>
              <a:rPr lang="en-US" dirty="0"/>
              <a:t>Book an eye test (sometimes problems with reading are the first sign that your child may need glasses)</a:t>
            </a:r>
          </a:p>
          <a:p>
            <a:r>
              <a:rPr lang="en-US" dirty="0"/>
              <a:t>Paired read with your child- this takes the pressure off</a:t>
            </a:r>
          </a:p>
          <a:p>
            <a:r>
              <a:rPr lang="en-US" dirty="0"/>
              <a:t>Let them choose a book they enjoy- this helps increase motivation</a:t>
            </a:r>
          </a:p>
          <a:p>
            <a:r>
              <a:rPr lang="en-US" dirty="0"/>
              <a:t>Reader pens/ audio books/ e- readers and screen reader/ RNIB subscription/ BBC bitesize</a:t>
            </a:r>
          </a:p>
          <a:p>
            <a:r>
              <a:rPr lang="en-US" dirty="0"/>
              <a:t>Struggling readers will find the effort exhausting, which may lead to frustration and reluctance to learn. This is normal. You can always read to your child and discuss the book in this instance. </a:t>
            </a:r>
            <a:endParaRPr lang="en-GB" dirty="0"/>
          </a:p>
        </p:txBody>
      </p:sp>
    </p:spTree>
    <p:extLst>
      <p:ext uri="{BB962C8B-B14F-4D97-AF65-F5344CB8AC3E}">
        <p14:creationId xmlns:p14="http://schemas.microsoft.com/office/powerpoint/2010/main" val="150713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2138-9E7D-4E51-9E78-CDF09D401D98}"/>
              </a:ext>
            </a:extLst>
          </p:cNvPr>
          <p:cNvSpPr>
            <a:spLocks noGrp="1"/>
          </p:cNvSpPr>
          <p:nvPr>
            <p:ph type="title"/>
          </p:nvPr>
        </p:nvSpPr>
        <p:spPr/>
        <p:txBody>
          <a:bodyPr/>
          <a:lstStyle/>
          <a:p>
            <a:r>
              <a:rPr lang="en-US" dirty="0"/>
              <a:t>What to do if my child makes a mistake when reading aloud?</a:t>
            </a:r>
            <a:endParaRPr lang="en-GB" dirty="0"/>
          </a:p>
        </p:txBody>
      </p:sp>
      <p:sp>
        <p:nvSpPr>
          <p:cNvPr id="3" name="Content Placeholder 2">
            <a:extLst>
              <a:ext uri="{FF2B5EF4-FFF2-40B4-BE49-F238E27FC236}">
                <a16:creationId xmlns:a16="http://schemas.microsoft.com/office/drawing/2014/main" id="{34FD05AE-2ECD-4463-A881-C643AA577FC1}"/>
              </a:ext>
            </a:extLst>
          </p:cNvPr>
          <p:cNvSpPr>
            <a:spLocks noGrp="1"/>
          </p:cNvSpPr>
          <p:nvPr>
            <p:ph idx="1"/>
          </p:nvPr>
        </p:nvSpPr>
        <p:spPr/>
        <p:txBody>
          <a:bodyPr>
            <a:normAutofit lnSpcReduction="10000"/>
          </a:bodyPr>
          <a:lstStyle/>
          <a:p>
            <a:r>
              <a:rPr lang="en-US" dirty="0"/>
              <a:t>Pause</a:t>
            </a:r>
          </a:p>
          <a:p>
            <a:r>
              <a:rPr lang="en-US" dirty="0"/>
              <a:t>Prompt</a:t>
            </a:r>
          </a:p>
          <a:p>
            <a:r>
              <a:rPr lang="en-US" dirty="0"/>
              <a:t>Praise</a:t>
            </a:r>
          </a:p>
          <a:p>
            <a:endParaRPr lang="en-US" dirty="0"/>
          </a:p>
          <a:p>
            <a:r>
              <a:rPr lang="en-US" dirty="0"/>
              <a:t>Wait a little rather than jumping in to give the word</a:t>
            </a:r>
          </a:p>
          <a:p>
            <a:r>
              <a:rPr lang="en-US" dirty="0"/>
              <a:t>Say- use your sounds, or break it down</a:t>
            </a:r>
          </a:p>
          <a:p>
            <a:r>
              <a:rPr lang="en-US" dirty="0"/>
              <a:t>Praise them for getting it right </a:t>
            </a:r>
          </a:p>
          <a:p>
            <a:r>
              <a:rPr lang="en-US" dirty="0"/>
              <a:t>Or give them the word after their attempt (this helps keep the flow)</a:t>
            </a:r>
            <a:endParaRPr lang="en-GB" dirty="0"/>
          </a:p>
        </p:txBody>
      </p:sp>
    </p:spTree>
    <p:extLst>
      <p:ext uri="{BB962C8B-B14F-4D97-AF65-F5344CB8AC3E}">
        <p14:creationId xmlns:p14="http://schemas.microsoft.com/office/powerpoint/2010/main" val="7385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2AF1EA-D803-4792-96C3-35A027C850FC}"/>
              </a:ext>
            </a:extLst>
          </p:cNvPr>
          <p:cNvSpPr>
            <a:spLocks noGrp="1"/>
          </p:cNvSpPr>
          <p:nvPr>
            <p:ph type="title"/>
          </p:nvPr>
        </p:nvSpPr>
        <p:spPr>
          <a:xfrm>
            <a:off x="838199" y="365125"/>
            <a:ext cx="11058525" cy="1325563"/>
          </a:xfrm>
        </p:spPr>
        <p:txBody>
          <a:bodyPr/>
          <a:lstStyle/>
          <a:p>
            <a:r>
              <a:rPr lang="en-US" dirty="0"/>
              <a:t>Barrington Stoke and Graphic Novels</a:t>
            </a:r>
            <a:endParaRPr lang="en-GB" dirty="0"/>
          </a:p>
        </p:txBody>
      </p:sp>
      <p:pic>
        <p:nvPicPr>
          <p:cNvPr id="5" name="Content Placeholder 4">
            <a:extLst>
              <a:ext uri="{FF2B5EF4-FFF2-40B4-BE49-F238E27FC236}">
                <a16:creationId xmlns:a16="http://schemas.microsoft.com/office/drawing/2014/main" id="{7EFAC54B-B168-41EB-80F0-D01044060077}"/>
              </a:ext>
            </a:extLst>
          </p:cNvPr>
          <p:cNvPicPr>
            <a:picLocks noGrp="1" noChangeAspect="1"/>
          </p:cNvPicPr>
          <p:nvPr>
            <p:ph idx="1"/>
          </p:nvPr>
        </p:nvPicPr>
        <p:blipFill>
          <a:blip r:embed="rId2"/>
          <a:stretch>
            <a:fillRect/>
          </a:stretch>
        </p:blipFill>
        <p:spPr>
          <a:xfrm>
            <a:off x="152400" y="1809750"/>
            <a:ext cx="5124450" cy="4276725"/>
          </a:xfrm>
          <a:prstGeom prst="rect">
            <a:avLst/>
          </a:prstGeom>
        </p:spPr>
      </p:pic>
      <p:pic>
        <p:nvPicPr>
          <p:cNvPr id="6" name="Picture 5">
            <a:extLst>
              <a:ext uri="{FF2B5EF4-FFF2-40B4-BE49-F238E27FC236}">
                <a16:creationId xmlns:a16="http://schemas.microsoft.com/office/drawing/2014/main" id="{BC56C6FF-6905-4CE4-ABDA-DAEFC03A1A6C}"/>
              </a:ext>
            </a:extLst>
          </p:cNvPr>
          <p:cNvPicPr>
            <a:picLocks noChangeAspect="1"/>
          </p:cNvPicPr>
          <p:nvPr/>
        </p:nvPicPr>
        <p:blipFill>
          <a:blip r:embed="rId3"/>
          <a:stretch>
            <a:fillRect/>
          </a:stretch>
        </p:blipFill>
        <p:spPr>
          <a:xfrm>
            <a:off x="5382895" y="1928813"/>
            <a:ext cx="6798310" cy="4038600"/>
          </a:xfrm>
          <a:prstGeom prst="rect">
            <a:avLst/>
          </a:prstGeom>
        </p:spPr>
      </p:pic>
    </p:spTree>
    <p:extLst>
      <p:ext uri="{BB962C8B-B14F-4D97-AF65-F5344CB8AC3E}">
        <p14:creationId xmlns:p14="http://schemas.microsoft.com/office/powerpoint/2010/main" val="324717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C090-6601-4E32-86A2-FA105F0F587E}"/>
              </a:ext>
            </a:extLst>
          </p:cNvPr>
          <p:cNvSpPr>
            <a:spLocks noGrp="1"/>
          </p:cNvSpPr>
          <p:nvPr>
            <p:ph type="title"/>
          </p:nvPr>
        </p:nvSpPr>
        <p:spPr/>
        <p:txBody>
          <a:bodyPr/>
          <a:lstStyle/>
          <a:p>
            <a:r>
              <a:rPr lang="en-US" dirty="0"/>
              <a:t>Top Tip: Make reading a positive experience</a:t>
            </a:r>
            <a:endParaRPr lang="en-GB" dirty="0"/>
          </a:p>
        </p:txBody>
      </p:sp>
      <p:pic>
        <p:nvPicPr>
          <p:cNvPr id="4" name="Content Placeholder 3">
            <a:extLst>
              <a:ext uri="{FF2B5EF4-FFF2-40B4-BE49-F238E27FC236}">
                <a16:creationId xmlns:a16="http://schemas.microsoft.com/office/drawing/2014/main" id="{EF3BB5B0-D0CE-4169-BBBE-DCCD7A59D4A1}"/>
              </a:ext>
            </a:extLst>
          </p:cNvPr>
          <p:cNvPicPr>
            <a:picLocks noGrp="1" noChangeAspect="1"/>
          </p:cNvPicPr>
          <p:nvPr>
            <p:ph idx="1"/>
          </p:nvPr>
        </p:nvPicPr>
        <p:blipFill>
          <a:blip r:embed="rId2"/>
          <a:stretch>
            <a:fillRect/>
          </a:stretch>
        </p:blipFill>
        <p:spPr>
          <a:xfrm>
            <a:off x="321830" y="2342357"/>
            <a:ext cx="3752850" cy="2505075"/>
          </a:xfrm>
          <a:prstGeom prst="rect">
            <a:avLst/>
          </a:prstGeom>
        </p:spPr>
      </p:pic>
      <p:pic>
        <p:nvPicPr>
          <p:cNvPr id="5" name="Picture 4">
            <a:extLst>
              <a:ext uri="{FF2B5EF4-FFF2-40B4-BE49-F238E27FC236}">
                <a16:creationId xmlns:a16="http://schemas.microsoft.com/office/drawing/2014/main" id="{D037C3B4-B284-4706-A556-6CFF4274132E}"/>
              </a:ext>
            </a:extLst>
          </p:cNvPr>
          <p:cNvPicPr>
            <a:picLocks noChangeAspect="1"/>
          </p:cNvPicPr>
          <p:nvPr/>
        </p:nvPicPr>
        <p:blipFill>
          <a:blip r:embed="rId3"/>
          <a:stretch>
            <a:fillRect/>
          </a:stretch>
        </p:blipFill>
        <p:spPr>
          <a:xfrm>
            <a:off x="4408634" y="3428999"/>
            <a:ext cx="3257548" cy="3184435"/>
          </a:xfrm>
          <a:prstGeom prst="rect">
            <a:avLst/>
          </a:prstGeom>
        </p:spPr>
      </p:pic>
      <p:pic>
        <p:nvPicPr>
          <p:cNvPr id="6" name="Picture 5">
            <a:extLst>
              <a:ext uri="{FF2B5EF4-FFF2-40B4-BE49-F238E27FC236}">
                <a16:creationId xmlns:a16="http://schemas.microsoft.com/office/drawing/2014/main" id="{29AECB1B-984E-4F49-BBA3-0B50FD2C2F8B}"/>
              </a:ext>
            </a:extLst>
          </p:cNvPr>
          <p:cNvPicPr>
            <a:picLocks noChangeAspect="1"/>
          </p:cNvPicPr>
          <p:nvPr/>
        </p:nvPicPr>
        <p:blipFill>
          <a:blip r:embed="rId4"/>
          <a:stretch>
            <a:fillRect/>
          </a:stretch>
        </p:blipFill>
        <p:spPr>
          <a:xfrm>
            <a:off x="7901275" y="1606262"/>
            <a:ext cx="3686175" cy="2647950"/>
          </a:xfrm>
          <a:prstGeom prst="rect">
            <a:avLst/>
          </a:prstGeom>
        </p:spPr>
      </p:pic>
    </p:spTree>
    <p:extLst>
      <p:ext uri="{BB962C8B-B14F-4D97-AF65-F5344CB8AC3E}">
        <p14:creationId xmlns:p14="http://schemas.microsoft.com/office/powerpoint/2010/main" val="288967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508</Words>
  <Application>Microsoft Office PowerPoint</Application>
  <PresentationFormat>Widescreen</PresentationFormat>
  <Paragraphs>53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Verdana</vt:lpstr>
      <vt:lpstr>Office Theme</vt:lpstr>
      <vt:lpstr>Supporting your child who may be struggling with reading or spelling</vt:lpstr>
      <vt:lpstr>PowerPoint Presentation</vt:lpstr>
      <vt:lpstr>The importance of reading</vt:lpstr>
      <vt:lpstr>PowerPoint Presentation</vt:lpstr>
      <vt:lpstr>PowerPoint Presentation</vt:lpstr>
      <vt:lpstr>Strategies to help at home</vt:lpstr>
      <vt:lpstr>What to do if my child makes a mistake when reading aloud?</vt:lpstr>
      <vt:lpstr>Barrington Stoke and Graphic Novels</vt:lpstr>
      <vt:lpstr>Top Tip: Make reading a positive experience</vt:lpstr>
      <vt:lpstr>PowerPoint Presentation</vt:lpstr>
      <vt:lpstr>Why spelling matters</vt:lpstr>
      <vt:lpstr>PowerPoint Presentation</vt:lpstr>
      <vt:lpstr>Supporting learning spelling at home</vt:lpstr>
      <vt:lpstr>PowerPoint Presentation</vt:lpstr>
      <vt:lpstr>PowerPoint Presentation</vt:lpstr>
      <vt:lpstr>PowerPoint Presentation</vt:lpstr>
      <vt:lpstr>PowerPoint Presentation</vt:lpstr>
      <vt:lpstr>PowerPoint Presentation</vt:lpstr>
      <vt:lpstr>Would you like to learn more about this?</vt:lpstr>
      <vt:lpstr>Is it dyslexia?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your child who may be struggling with reading or spelling</dc:title>
  <dc:creator>Amy Langston</dc:creator>
  <cp:lastModifiedBy>Amy Langston</cp:lastModifiedBy>
  <cp:revision>15</cp:revision>
  <dcterms:created xsi:type="dcterms:W3CDTF">2024-10-03T08:49:00Z</dcterms:created>
  <dcterms:modified xsi:type="dcterms:W3CDTF">2024-10-03T15:57:29Z</dcterms:modified>
</cp:coreProperties>
</file>