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64" r:id="rId8"/>
    <p:sldId id="265" r:id="rId9"/>
    <p:sldId id="258" r:id="rId10"/>
    <p:sldId id="262" r:id="rId11"/>
    <p:sldId id="278" r:id="rId12"/>
    <p:sldId id="277" r:id="rId13"/>
    <p:sldId id="275" r:id="rId14"/>
    <p:sldId id="267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0FFE-570B-4572-81AE-2FA59CF6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DD470-25E2-45D5-9377-D60D5373D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42F81-94A7-4C8C-8378-1076347A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E1D7A-5BE5-40DB-A9A4-DFFA4AA8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88B1-3611-4453-91DF-F37B5A34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4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2620-9674-459E-A203-98020E22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E14AF-F6E1-4A4B-8BB0-ED05B16C1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127F-4943-46B7-981B-8480DB81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0FE80-7324-4EF1-B1AF-F8AA7C68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1C4F7-B739-40E8-A312-51131B75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9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DF549-FB3D-468E-9124-2B992856C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2D4E-5C51-4CE3-8A86-26A735151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82746-8C71-4142-A348-CE9503BF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65293-B9E2-4ED7-AF32-5A15A334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BE5D-65B0-48CE-8ACC-FE220B58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A4EF-EE58-4C68-A68E-84E7594A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8CB6-6DC5-430E-BA41-495D315A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0539-CA2B-4076-ADEF-8C80623E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08B1-DE24-4A9E-BF62-16C10C8C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D60CB-33F0-4CBD-905E-1E8FA4E1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2536-D59A-47C0-8100-9CB5F7AF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AF27D-4089-4E81-B33C-1B3E2F00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F36E5-EA6A-47C8-98B4-CEA24AA1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5296-5B67-42D7-8004-73DD89A3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B237-13AF-4443-8FE0-AFB0C540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129B-E3B9-4585-978E-2BA3E640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C9D1-F1D6-4CE4-A344-4DA7C1414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75DC4-B41C-4A84-83B3-B96F04FB6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4B5F-D417-4422-AF97-8CF4E16A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DA6A9-A20D-48C3-9DEE-E2C6C2E9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28D43-BA35-4C9C-95BD-8BA3B732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4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F2B4-F9FA-4667-8D6F-519A7007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75C83-561E-4483-8B8F-791A609ED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30C70-7F54-46EC-9527-9AE699F5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92CD5-214A-45B8-BBFC-7D48FB592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C50A3-30A9-49D1-B3B7-6D50AA211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625AC-7754-4BD4-BE84-58C74E3B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0DC4F-78D1-498E-A14C-180A5063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41657-C2A3-4380-B673-23163D89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5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2AA1-236E-41B8-88B6-E45841E6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0C45B-5BF1-48FD-9BA4-DD33639E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FEBD8-4F77-42B2-9345-09FEDA92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D8B7C-0C09-454D-BC06-703A8E5E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5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CA3A4-7923-4FA5-B013-20E0EB2C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1CBD6-BEC4-4CFA-BA82-F38B93F3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B0059-2F0E-49CB-BBDF-4234B3EE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8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E403-DAF5-4D59-B1A7-D2A49133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A172-A604-498D-97C3-3A259E8D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2F662-C265-4057-9562-C3F6E5AC9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60E14-00F6-400F-AE23-53F7C14B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06CB-4E1B-4DBE-B690-24254E0F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04AF7-9F18-4511-9606-879C0E97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D2FB-709F-437D-B6C7-62268541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13F8CA-1AA8-4C8A-B690-E2DDD5968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5568-64E4-4D73-A0D5-6148CD750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602D9-94F4-42E0-B695-92EF60BD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D7566-427F-4E63-869E-ABBA42A6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4F058-3B6C-44D4-BA10-2F15E168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8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580BA-2BA3-409E-A6B7-B7C41B7D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FF7B8-3AF9-4426-BFD2-9E8DAC99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17401-4713-4514-85DC-00BE715A9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E8F4-A280-4CE5-805B-B14467325F1A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90E6-DDF4-4520-844C-B8831848D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5626E-2B5B-460F-BD28-6CA15909B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5661-7775-4D0D-B752-BEFEDEED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thsthroughstories.org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F336-F0D5-4D66-A27F-E8C91BA82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30" y="4937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/>
                <a:ea typeface="Verdana"/>
              </a:rPr>
              <a:t>Supporting your child who may be struggling with </a:t>
            </a:r>
            <a:r>
              <a:rPr lang="en-US" dirty="0" err="1">
                <a:latin typeface="Verdana"/>
                <a:ea typeface="Verdana"/>
              </a:rPr>
              <a:t>maths</a:t>
            </a:r>
            <a:endParaRPr lang="en-GB" dirty="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AA01D-F898-4202-98FF-6DB7DB4F9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Englefield C E Primary School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4E673-90F5-4F2E-9DCE-0D15CB6C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3602038"/>
            <a:ext cx="65436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2AF1EA-D803-4792-96C3-35A027C8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525" cy="1325563"/>
          </a:xfrm>
        </p:spPr>
        <p:txBody>
          <a:bodyPr/>
          <a:lstStyle/>
          <a:p>
            <a:r>
              <a:rPr lang="en-US" dirty="0"/>
              <a:t>Times tables learning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60E6-1DBE-4CE3-9391-2F84A031B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or on paper practice</a:t>
            </a:r>
          </a:p>
          <a:p>
            <a:r>
              <a:rPr lang="en-US" dirty="0"/>
              <a:t>Encourage children to learn off by heart</a:t>
            </a:r>
          </a:p>
          <a:p>
            <a:r>
              <a:rPr lang="en-US" dirty="0"/>
              <a:t>Online platforms for revision/revision books/worked examples to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7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C090-6601-4E32-86A2-FA105F0F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Tip: Never say ‘I can’t do </a:t>
            </a:r>
            <a:r>
              <a:rPr lang="en-US" dirty="0" err="1"/>
              <a:t>maths</a:t>
            </a:r>
            <a:r>
              <a:rPr lang="en-US" dirty="0"/>
              <a:t>’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DCFA7D-C2D7-4608-A2F3-B9FF594CC5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gives the impression that </a:t>
            </a:r>
            <a:r>
              <a:rPr lang="en-US" dirty="0" err="1"/>
              <a:t>maths</a:t>
            </a:r>
            <a:r>
              <a:rPr lang="en-US" dirty="0"/>
              <a:t> is a can or can’t do activity</a:t>
            </a:r>
          </a:p>
          <a:p>
            <a:r>
              <a:rPr lang="en-US" dirty="0"/>
              <a:t>Chances are you know more than you think </a:t>
            </a:r>
          </a:p>
          <a:p>
            <a:r>
              <a:rPr lang="en-US" dirty="0"/>
              <a:t>Remember to model a growth mindset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464096-EE4F-4687-82A1-2DE4C9B42E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9927" y="1825625"/>
            <a:ext cx="5252266" cy="33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5EBC-1CD1-4CAD-9A7D-3652DF7E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TAKEAWAYS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2611-AC0C-4891-B0B0-F829665B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509721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Maths</a:t>
            </a:r>
            <a:r>
              <a:rPr lang="en-US" dirty="0"/>
              <a:t> is everywhere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Try to build it into everyday routines (counting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practical ‘equipment’ where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Securing the basics is helpful as children move through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Games with dice, dominoes, counting and shapes are perfect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Talk using </a:t>
            </a:r>
            <a:r>
              <a:rPr lang="en-US" dirty="0" err="1"/>
              <a:t>maths</a:t>
            </a:r>
            <a:r>
              <a:rPr lang="en-US" dirty="0"/>
              <a:t> </a:t>
            </a:r>
            <a:r>
              <a:rPr lang="en-US" dirty="0" err="1"/>
              <a:t>vocabulry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bigger, share fairly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Encourage use of real life </a:t>
            </a:r>
            <a:r>
              <a:rPr lang="en-US" dirty="0" err="1"/>
              <a:t>maths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time, fractions, money, recipes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Providing somewhere to complete homework and encourage resilience is more important than support with </a:t>
            </a:r>
            <a:r>
              <a:rPr lang="en-US" dirty="0" err="1"/>
              <a:t>maths</a:t>
            </a:r>
            <a:r>
              <a:rPr lang="en-US" dirty="0"/>
              <a:t> content in older pupils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 access to online </a:t>
            </a:r>
            <a:r>
              <a:rPr lang="en-US" dirty="0" err="1"/>
              <a:t>maths</a:t>
            </a:r>
            <a:r>
              <a:rPr lang="en-US" dirty="0"/>
              <a:t> games to support gaining automaticity in </a:t>
            </a:r>
            <a:r>
              <a:rPr lang="en-US" dirty="0" err="1"/>
              <a:t>maths</a:t>
            </a:r>
            <a:r>
              <a:rPr lang="en-US" dirty="0"/>
              <a:t> facts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being negative about your own experiences with </a:t>
            </a:r>
            <a:r>
              <a:rPr lang="en-US" dirty="0" err="1"/>
              <a:t>maths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92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BCFCC-F8B7-4317-9691-F1F39344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4287"/>
            <a:ext cx="95154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0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544E-25DF-4071-B250-BED0EDEA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takeaways apply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CF2450-4ECB-44B9-8F47-50F979CFF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2" y="2053431"/>
            <a:ext cx="91344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5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7C998-9157-46A7-A2DE-91157911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65" y="643169"/>
            <a:ext cx="8281627" cy="53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1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89FD-96A6-4AF5-86A6-65A08955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</a:t>
            </a:r>
            <a:r>
              <a:rPr lang="en-US" dirty="0" err="1"/>
              <a:t>maths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AB432-33C6-47DD-9770-B5AB0BA9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is part of everyday life</a:t>
            </a:r>
          </a:p>
          <a:p>
            <a:r>
              <a:rPr lang="en-US" dirty="0"/>
              <a:t>Shopping, finances, mortgages and rent</a:t>
            </a:r>
          </a:p>
          <a:p>
            <a:r>
              <a:rPr lang="en-US" dirty="0"/>
              <a:t>Time, money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EEF: Mathematics matters. Developing an understanding of mathematical concepts when we are young is essential, and children’s early mathematical understanding is strongly associated with their later school achievement.1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684505-035A-4F78-9292-848CCAE8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confidence impacts children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AF99EB-6CC2-4E82-8DD8-80224D01A5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9225" y="2010569"/>
            <a:ext cx="4019550" cy="39814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D3CFD6-43C5-436F-B359-1736673A68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But many parents state the biggest barrier to helping their children with mathematics is their own confidence in the subject,</a:t>
            </a:r>
          </a:p>
          <a:p>
            <a:r>
              <a:rPr lang="en-US" dirty="0"/>
              <a:t> Parents’ fears and worries about </a:t>
            </a:r>
            <a:r>
              <a:rPr lang="en-US" dirty="0" err="1"/>
              <a:t>maths</a:t>
            </a:r>
            <a:r>
              <a:rPr lang="en-US" dirty="0"/>
              <a:t> are negatively associated with their children’s achievement at school.3 </a:t>
            </a:r>
          </a:p>
          <a:p>
            <a:r>
              <a:rPr lang="en-US" dirty="0"/>
              <a:t>Given many parents are now playing a key role supporting </a:t>
            </a:r>
            <a:r>
              <a:rPr lang="en-US" dirty="0" err="1"/>
              <a:t>maths</a:t>
            </a:r>
            <a:r>
              <a:rPr lang="en-US" dirty="0"/>
              <a:t> in the home, schools face a challenge in supporting parents to support their children.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25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6CEFE-9916-45DB-8793-D860258E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368" y="796907"/>
            <a:ext cx="5189250" cy="52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0D7F-54D6-452D-B929-D4737B1A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help at home: younger children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6108-D96B-46A9-A953-26B5F556B3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Play board games such as a snakes and ladders or counting games with dice</a:t>
            </a:r>
          </a:p>
          <a:p>
            <a:r>
              <a:rPr lang="en-US" dirty="0"/>
              <a:t>Incorporate </a:t>
            </a:r>
            <a:r>
              <a:rPr lang="en-US" dirty="0" err="1"/>
              <a:t>maths</a:t>
            </a:r>
            <a:r>
              <a:rPr lang="en-US" dirty="0"/>
              <a:t> into every routines, counting, time telling at tidy up time and meal times</a:t>
            </a:r>
          </a:p>
          <a:p>
            <a:r>
              <a:rPr lang="en-US" dirty="0"/>
              <a:t>Snack times can include counting and sharing (make some deliberate mistakes!)</a:t>
            </a:r>
          </a:p>
          <a:p>
            <a:r>
              <a:rPr lang="en-US" dirty="0"/>
              <a:t>Use </a:t>
            </a:r>
            <a:r>
              <a:rPr lang="en-US" dirty="0" err="1"/>
              <a:t>maths</a:t>
            </a:r>
            <a:r>
              <a:rPr lang="en-US" dirty="0"/>
              <a:t> vocabulary – bigger, longer, first, share fairly, more, less, spot shapes (circle, square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674631-B760-4B07-A2A2-802F6E82D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17460"/>
            <a:ext cx="5181600" cy="33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2138-9E7D-4E51-9E78-CDF09D40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help at home- younger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05AE-2ECD-4463-A881-C643AA577F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Spot </a:t>
            </a:r>
            <a:r>
              <a:rPr lang="en-US" dirty="0" err="1"/>
              <a:t>maths</a:t>
            </a:r>
            <a:r>
              <a:rPr lang="en-US" dirty="0"/>
              <a:t> in stories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www.mathsthroughstories.org</a:t>
            </a:r>
            <a:endParaRPr lang="en-GB" dirty="0"/>
          </a:p>
          <a:p>
            <a:r>
              <a:rPr lang="en-US" dirty="0"/>
              <a:t>U</a:t>
            </a:r>
            <a:r>
              <a:rPr lang="en-GB" dirty="0"/>
              <a:t>se manipulatives </a:t>
            </a:r>
            <a:r>
              <a:rPr lang="en-GB" dirty="0" err="1"/>
              <a:t>eg</a:t>
            </a:r>
            <a:r>
              <a:rPr lang="en-GB" dirty="0"/>
              <a:t> blocks, scales, measuring items, puzzles, sorting, pattern puzzles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E3B32C-1875-44F1-B597-B618BDAA4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1733" y="1901824"/>
            <a:ext cx="4096879" cy="41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CE1B-6E56-41AF-80B8-289E0EAD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support at home- older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FBB6-3C63-4489-93BF-6EE3B2F7F4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Parents face additional challenge of not having studied the areas of </a:t>
            </a:r>
            <a:r>
              <a:rPr lang="en-US" dirty="0" err="1"/>
              <a:t>maths</a:t>
            </a:r>
            <a:r>
              <a:rPr lang="en-US" dirty="0"/>
              <a:t> for a while (may be unfamiliar with methods)</a:t>
            </a:r>
          </a:p>
          <a:p>
            <a:r>
              <a:rPr lang="en-US" dirty="0"/>
              <a:t>Structure, encouragement and routine is important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C594F-CD32-4358-87B2-A7A2E86C2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3407" y="1825625"/>
            <a:ext cx="49791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7AB5-2C56-42BC-8DB9-1DB9554C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support older children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592D-8714-43FF-8401-67F19CC392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Encourage children to set goals (realistic as a family) plan, manage time, effort and emotions</a:t>
            </a:r>
          </a:p>
          <a:p>
            <a:r>
              <a:rPr lang="en-US" dirty="0"/>
              <a:t>Increase expected independence</a:t>
            </a:r>
          </a:p>
          <a:p>
            <a:r>
              <a:rPr lang="en-US" dirty="0"/>
              <a:t>A place to study is helpful</a:t>
            </a:r>
          </a:p>
          <a:p>
            <a:r>
              <a:rPr lang="en-US" dirty="0"/>
              <a:t>Materials </a:t>
            </a:r>
            <a:r>
              <a:rPr lang="en-US" dirty="0" err="1"/>
              <a:t>eg</a:t>
            </a:r>
            <a:r>
              <a:rPr lang="en-US" dirty="0"/>
              <a:t> notebook, pencil, ruler (calculator to check), times tables squares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913DF4-4FDD-4263-AF68-613AD9C72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0437" y="1690688"/>
            <a:ext cx="4237120" cy="38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1aa071-2756-4cfc-9395-e8552a759d32">
      <Terms xmlns="http://schemas.microsoft.com/office/infopath/2007/PartnerControls"/>
    </lcf76f155ced4ddcb4097134ff3c332f>
    <TaxCatchAll xmlns="0fb26e3c-4f0b-4b0f-bd9d-e70d3d6e9e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E59B6F577E342AD9D954C59400457" ma:contentTypeVersion="18" ma:contentTypeDescription="Create a new document." ma:contentTypeScope="" ma:versionID="6ec5cf58d1384545cbb5deca25fabdbd">
  <xsd:schema xmlns:xsd="http://www.w3.org/2001/XMLSchema" xmlns:xs="http://www.w3.org/2001/XMLSchema" xmlns:p="http://schemas.microsoft.com/office/2006/metadata/properties" xmlns:ns2="af1aa071-2756-4cfc-9395-e8552a759d32" xmlns:ns3="0fb26e3c-4f0b-4b0f-bd9d-e70d3d6e9e3e" targetNamespace="http://schemas.microsoft.com/office/2006/metadata/properties" ma:root="true" ma:fieldsID="252ea99f79f592841eb71485c657e3b7" ns2:_="" ns3:_="">
    <xsd:import namespace="af1aa071-2756-4cfc-9395-e8552a759d32"/>
    <xsd:import namespace="0fb26e3c-4f0b-4b0f-bd9d-e70d3d6e9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aa071-2756-4cfc-9395-e8552a759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91cec5-dbfb-458b-9b10-853ddd9379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26e3c-4f0b-4b0f-bd9d-e70d3d6e9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dcc51c-d10b-4155-b885-80aae0a5f44e}" ma:internalName="TaxCatchAll" ma:showField="CatchAllData" ma:web="0fb26e3c-4f0b-4b0f-bd9d-e70d3d6e9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AFEE2-9F56-489E-96C3-6DF8B89ED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412B58-92AE-4607-AD4A-055A3CBA1A27}">
  <ds:schemaRefs>
    <ds:schemaRef ds:uri="http://purl.org/dc/terms/"/>
    <ds:schemaRef ds:uri="af1aa071-2756-4cfc-9395-e8552a759d3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0fb26e3c-4f0b-4b0f-bd9d-e70d3d6e9e3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F75913-F4DB-4DF0-A2FA-9ABE27018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aa071-2756-4cfc-9395-e8552a759d32"/>
    <ds:schemaRef ds:uri="0fb26e3c-4f0b-4b0f-bd9d-e70d3d6e9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Verdana</vt:lpstr>
      <vt:lpstr>Wingdings</vt:lpstr>
      <vt:lpstr>Office Theme</vt:lpstr>
      <vt:lpstr>Supporting your child who may be struggling with maths</vt:lpstr>
      <vt:lpstr>PowerPoint Presentation</vt:lpstr>
      <vt:lpstr>The importance of maths</vt:lpstr>
      <vt:lpstr>Parental confidence impacts children</vt:lpstr>
      <vt:lpstr>PowerPoint Presentation</vt:lpstr>
      <vt:lpstr>Strategies to help at home: younger children </vt:lpstr>
      <vt:lpstr>Strategies to help at home- younger</vt:lpstr>
      <vt:lpstr>Strategies to support at home- older</vt:lpstr>
      <vt:lpstr>Strategies to support older children</vt:lpstr>
      <vt:lpstr>Times tables learning</vt:lpstr>
      <vt:lpstr>Top Tip: Never say ‘I can’t do maths’</vt:lpstr>
      <vt:lpstr>TEN TAKEAWAYS</vt:lpstr>
      <vt:lpstr>PowerPoint Presentation</vt:lpstr>
      <vt:lpstr>The same takeaways apply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your child who may be struggling with reading or spelling</dc:title>
  <dc:creator>Amy Langston</dc:creator>
  <cp:lastModifiedBy>Amy Langston</cp:lastModifiedBy>
  <cp:revision>29</cp:revision>
  <dcterms:created xsi:type="dcterms:W3CDTF">2024-10-03T08:49:00Z</dcterms:created>
  <dcterms:modified xsi:type="dcterms:W3CDTF">2024-12-05T12:09:24Z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0x010100706E59B6F577E342AD9D954C59400457</vt:lpwstr>
  </property>
  <property fmtid="{D5CDD505-2E9C-101B-9397-08002B2CF9AE}" pid="3" name="MediaServiceImageTags">
    <vt:lpwstr/>
  </property>
</Properties>
</file>