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</p:sldMasterIdLst>
  <p:sldIdLst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8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7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3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97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9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12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1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9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8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9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8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2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2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2A2836-9054-4097-97C4-D1402CED13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218ADC-0D96-4710-BF0E-6AE857895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37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4E6E-9A4D-4F8C-B217-C8585824E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Parents Guide to: </a:t>
            </a:r>
            <a:br>
              <a:rPr lang="en-GB" dirty="0"/>
            </a:br>
            <a:r>
              <a:rPr lang="en-GB" b="1" dirty="0"/>
              <a:t>Zones of Regulation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D908F-DE93-4C21-B1B3-B7286228A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Englefield C E  Primary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1C8C9-1D6B-492B-B3A0-8F8307DBF2AD}"/>
              </a:ext>
            </a:extLst>
          </p:cNvPr>
          <p:cNvSpPr/>
          <p:nvPr/>
        </p:nvSpPr>
        <p:spPr>
          <a:xfrm>
            <a:off x="862802" y="5029836"/>
            <a:ext cx="10523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+mj-lt"/>
              </a:rPr>
              <a:t>The Zones of Regulation is used as a way to teach and support our children to manage and regulate their emotions.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2FD1C-B2AC-4D03-9FC3-C3843E03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12" y="178329"/>
            <a:ext cx="5437584" cy="1555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89771-6352-4BAF-9AB3-14C5C527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0" y="78847"/>
            <a:ext cx="1551642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39E0-0713-4637-B83C-34CFFA33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What is it?</a:t>
            </a:r>
            <a:br>
              <a:rPr lang="en-GB" dirty="0"/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AB5E03-F1AF-46D6-8C83-A6DEEF3BA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492870" cy="899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Is it?</a:t>
            </a:r>
            <a:endParaRPr lang="en-GB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061DA2-0354-4736-B478-783A8FFF3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1372" y="1026270"/>
            <a:ext cx="4934479" cy="525779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Zones of Regulation is an approach which supports children in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managing their feelings. </a:t>
            </a:r>
            <a:b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categorising the different ways we can feel and states of alertness, children can be supported to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their own feelings and understand how their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feelings can then affect their behaviour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2807F-7B0B-41F6-B6B9-63713F7A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41" y="1902597"/>
            <a:ext cx="5571324" cy="3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39E0-0713-4637-B83C-34CFFA3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155400"/>
            <a:ext cx="10515600" cy="1325563"/>
          </a:xfrm>
        </p:spPr>
        <p:txBody>
          <a:bodyPr/>
          <a:lstStyle/>
          <a:p>
            <a:r>
              <a:rPr lang="en-GB" b="1" dirty="0"/>
              <a:t>Why do we use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89A2C-A5F5-4F80-8AD0-3095B4015868}"/>
              </a:ext>
            </a:extLst>
          </p:cNvPr>
          <p:cNvSpPr txBox="1"/>
          <p:nvPr/>
        </p:nvSpPr>
        <p:spPr>
          <a:xfrm>
            <a:off x="620086" y="1161649"/>
            <a:ext cx="1051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 teach our pupils: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How to identify their feelings as well as read others’ facial expressions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Understand how their behaviours can influence others’ thoughts, feelings and behaviours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How to regulate their own feelings and in doing so, develop their own ‘toolbox’ of strategies to self-manage their thoughts and emotions.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Problem solve and find positive solutions to different emotions</a:t>
            </a:r>
          </a:p>
          <a:p>
            <a:pPr>
              <a:lnSpc>
                <a:spcPct val="200000"/>
              </a:lnSpc>
            </a:pPr>
            <a:r>
              <a:rPr lang="en-GB" sz="2400" b="1" dirty="0"/>
              <a:t>The ultimate goal is for </a:t>
            </a:r>
            <a:r>
              <a:rPr lang="en-GB" sz="2400" b="1" u="sng" dirty="0"/>
              <a:t>independent regulation. </a:t>
            </a:r>
            <a:endParaRPr lang="en-GB" sz="1600" u="sng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F94D0-4CE4-48BE-87B8-2E759AEE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477" y="3907971"/>
            <a:ext cx="2776365" cy="23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39E0-0713-4637-B83C-34CFFA3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7" y="305773"/>
            <a:ext cx="11829142" cy="68170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does it look like in school and how do we use it?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F19C0-8C68-420A-BF5F-9B2C7E0B0648}"/>
              </a:ext>
            </a:extLst>
          </p:cNvPr>
          <p:cNvSpPr txBox="1"/>
          <p:nvPr/>
        </p:nvSpPr>
        <p:spPr>
          <a:xfrm>
            <a:off x="4387175" y="987479"/>
            <a:ext cx="74305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Children are encouraged to talk about their feelings and emotions. </a:t>
            </a:r>
          </a:p>
          <a:p>
            <a:r>
              <a:rPr lang="en-GB" dirty="0"/>
              <a:t>By doing so, this will support their understanding and consolidate their learning further. </a:t>
            </a:r>
          </a:p>
          <a:p>
            <a:endParaRPr lang="en-GB" dirty="0"/>
          </a:p>
          <a:p>
            <a:r>
              <a:rPr lang="en-GB" dirty="0"/>
              <a:t>Our pupils can then decide whether to </a:t>
            </a:r>
            <a:r>
              <a:rPr lang="en-GB" b="1" dirty="0"/>
              <a:t>check in </a:t>
            </a:r>
            <a:r>
              <a:rPr lang="en-GB" dirty="0"/>
              <a:t>with their feelings through the school day. </a:t>
            </a:r>
          </a:p>
          <a:p>
            <a:endParaRPr lang="en-GB" dirty="0"/>
          </a:p>
          <a:p>
            <a:r>
              <a:rPr lang="en-GB" dirty="0"/>
              <a:t>Our staff can support by reminding them of the ‘</a:t>
            </a:r>
            <a:r>
              <a:rPr lang="en-GB" b="1" dirty="0"/>
              <a:t>tools</a:t>
            </a:r>
            <a:r>
              <a:rPr lang="en-GB" dirty="0"/>
              <a:t>’ they could use to help them navigate through their feelings.</a:t>
            </a:r>
          </a:p>
          <a:p>
            <a:endParaRPr lang="en-GB" dirty="0"/>
          </a:p>
          <a:p>
            <a:r>
              <a:rPr lang="en-GB" dirty="0"/>
              <a:t>Here are some examples: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Walk away and take a movement break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Think about the size of the problem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Finding a quiet space to calm down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Breathing techniques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F</a:t>
            </a:r>
            <a:r>
              <a:rPr lang="en-GB" b="1" dirty="0" err="1"/>
              <a:t>iddle</a:t>
            </a:r>
            <a:r>
              <a:rPr lang="en-GB" b="1" dirty="0"/>
              <a:t> toy 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Drinking water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Talk to a trusted adult</a:t>
            </a:r>
          </a:p>
          <a:p>
            <a:pPr marL="285750" indent="-285750">
              <a:buFontTx/>
              <a:buChar char="-"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25469-F4A7-404B-9843-6FD0886A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8345" y="1368479"/>
            <a:ext cx="3048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43E70-7C61-43C6-93FD-178ED37C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03" y="4333790"/>
            <a:ext cx="3048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FAAD4-FFEF-477B-9A65-36814CF55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33244"/>
          <a:stretch/>
        </p:blipFill>
        <p:spPr>
          <a:xfrm rot="5400000">
            <a:off x="484039" y="2596718"/>
            <a:ext cx="138132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39E0-0713-4637-B83C-34CFFA3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155400"/>
            <a:ext cx="10515600" cy="1325563"/>
          </a:xfrm>
        </p:spPr>
        <p:txBody>
          <a:bodyPr/>
          <a:lstStyle/>
          <a:p>
            <a:r>
              <a:rPr lang="en-GB" b="1" dirty="0"/>
              <a:t>The four zones: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1C13B-D6EF-445B-831A-55936815B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92" y="1052870"/>
            <a:ext cx="9116788" cy="51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F29BB3-A085-427A-8541-AAFA4ADF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3" y="2456101"/>
            <a:ext cx="5437584" cy="1555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6708-98F0-405A-9650-856BDD8DF621}"/>
              </a:ext>
            </a:extLst>
          </p:cNvPr>
          <p:cNvSpPr/>
          <p:nvPr/>
        </p:nvSpPr>
        <p:spPr>
          <a:xfrm>
            <a:off x="6625427" y="4227848"/>
            <a:ext cx="43397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</a:t>
            </a:r>
            <a:r>
              <a:rPr lang="en-GB" sz="2800" b="1" dirty="0">
                <a:solidFill>
                  <a:srgbClr val="C00000"/>
                </a:solidFill>
                <a:latin typeface="+mj-lt"/>
              </a:rPr>
              <a:t>Red Zone </a:t>
            </a:r>
            <a:r>
              <a:rPr lang="en-GB" sz="2000" dirty="0">
                <a:latin typeface="+mj-lt"/>
              </a:rPr>
              <a:t>is used to describe extremely heightened states of alertness and intense emotions.  A person may be elated or experiencing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anger, rage, devastation, or terror when in the Red Zone.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B3FD6-8707-422C-A086-1B4B554CDF8D}"/>
              </a:ext>
            </a:extLst>
          </p:cNvPr>
          <p:cNvSpPr/>
          <p:nvPr/>
        </p:nvSpPr>
        <p:spPr>
          <a:xfrm>
            <a:off x="5728866" y="250784"/>
            <a:ext cx="52251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F3F3F"/>
                </a:solidFill>
                <a:effectLst/>
                <a:latin typeface="+mj-lt"/>
              </a:rPr>
              <a:t>The </a:t>
            </a:r>
            <a:r>
              <a:rPr lang="en-GB" sz="2400" b="1" i="0" dirty="0">
                <a:solidFill>
                  <a:srgbClr val="FFFF00"/>
                </a:solidFill>
                <a:effectLst/>
                <a:latin typeface="+mj-lt"/>
              </a:rPr>
              <a:t>Yellow Zone</a:t>
            </a:r>
            <a:r>
              <a:rPr lang="en-GB" sz="2400" b="0" i="0" dirty="0">
                <a:solidFill>
                  <a:srgbClr val="3F3F3F"/>
                </a:solidFill>
                <a:effectLst/>
                <a:latin typeface="+mj-lt"/>
              </a:rPr>
              <a:t> </a:t>
            </a:r>
            <a:r>
              <a:rPr lang="en-GB" b="0" i="0" dirty="0">
                <a:solidFill>
                  <a:srgbClr val="3F3F3F"/>
                </a:solidFill>
                <a:effectLst/>
                <a:latin typeface="+mj-lt"/>
              </a:rPr>
              <a:t>is also used to describe a heightened state of alertness and elevated emotions, however one has more control when they are in the Yellow Zone.  A person may be experiencing </a:t>
            </a:r>
            <a:r>
              <a:rPr lang="en-GB" b="1" i="0" dirty="0">
                <a:solidFill>
                  <a:srgbClr val="FFFF00"/>
                </a:solidFill>
                <a:effectLst/>
                <a:latin typeface="+mj-lt"/>
              </a:rPr>
              <a:t>stress, frustration, anxiety, excitement, silliness, the wiggles, or nervousness when in the Yellow Zone. </a:t>
            </a:r>
            <a:r>
              <a:rPr lang="en-GB" sz="2400" b="0" i="0" dirty="0">
                <a:solidFill>
                  <a:srgbClr val="3F3F3F"/>
                </a:solidFill>
                <a:effectLst/>
                <a:latin typeface="+mj-lt"/>
              </a:rPr>
              <a:t> </a:t>
            </a:r>
            <a:endParaRPr lang="en-GB" sz="24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F2CBF-DF3E-4350-8CC5-60484EDA82E2}"/>
              </a:ext>
            </a:extLst>
          </p:cNvPr>
          <p:cNvSpPr/>
          <p:nvPr/>
        </p:nvSpPr>
        <p:spPr>
          <a:xfrm>
            <a:off x="1226801" y="4227848"/>
            <a:ext cx="5109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</a:t>
            </a:r>
            <a:r>
              <a:rPr lang="en-GB" sz="2800" b="1" dirty="0">
                <a:solidFill>
                  <a:srgbClr val="00B050"/>
                </a:solidFill>
                <a:latin typeface="+mj-lt"/>
              </a:rPr>
              <a:t>Green Zone </a:t>
            </a:r>
            <a:r>
              <a:rPr lang="en-GB" sz="2000" dirty="0">
                <a:latin typeface="+mj-lt"/>
              </a:rPr>
              <a:t>is used to describe a calm state of alertness. A person may be described as </a:t>
            </a:r>
            <a:r>
              <a:rPr lang="en-GB" sz="2000" b="1" dirty="0">
                <a:solidFill>
                  <a:srgbClr val="00B050"/>
                </a:solidFill>
                <a:latin typeface="+mj-lt"/>
              </a:rPr>
              <a:t>happy, focused, content, or ready to learn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000" dirty="0">
                <a:latin typeface="+mj-lt"/>
              </a:rPr>
              <a:t>when in the Green Zone.  This is the zone where optimal learning occurs.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A395A-C014-4D0A-9CD4-E62B25FF62BB}"/>
              </a:ext>
            </a:extLst>
          </p:cNvPr>
          <p:cNvSpPr/>
          <p:nvPr/>
        </p:nvSpPr>
        <p:spPr>
          <a:xfrm>
            <a:off x="1173671" y="448492"/>
            <a:ext cx="45594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</a:t>
            </a:r>
            <a:r>
              <a:rPr lang="en-GB" sz="2800" b="1" dirty="0">
                <a:solidFill>
                  <a:srgbClr val="0070C0"/>
                </a:solidFill>
                <a:latin typeface="+mj-lt"/>
              </a:rPr>
              <a:t>Blue Zone </a:t>
            </a:r>
            <a:r>
              <a:rPr lang="en-GB" sz="2000" dirty="0">
                <a:latin typeface="+mj-lt"/>
              </a:rPr>
              <a:t>is used to describe low states of alertness and down feelings such as when one feels </a:t>
            </a:r>
            <a:r>
              <a:rPr lang="en-GB" sz="2000" b="1" dirty="0">
                <a:solidFill>
                  <a:srgbClr val="0070C0"/>
                </a:solidFill>
                <a:latin typeface="+mj-lt"/>
              </a:rPr>
              <a:t>sad, tired, sick, or bored.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272196-1336-42FA-BD7A-DD9D88386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2" y="448492"/>
            <a:ext cx="828791" cy="1228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460DA-25BA-4C29-8FB4-81FB5F00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008" y="4196107"/>
            <a:ext cx="1124107" cy="1181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4192E-5962-4935-B4D8-096CB77A6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88" y="1525582"/>
            <a:ext cx="857370" cy="1066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0AEED9-0D0A-43AA-86D9-B89202986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488" y="291830"/>
            <a:ext cx="876718" cy="1066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71160E-147D-452A-9199-A63D42786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2" y="5258900"/>
            <a:ext cx="1047896" cy="1181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3681DB-7167-4F89-8D9E-EEF48547F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93" y="3968162"/>
            <a:ext cx="924054" cy="1181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2F3F6-5E80-4072-AD6B-70D8B77F7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285" y="1804381"/>
            <a:ext cx="771633" cy="1047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247041-C1A6-4702-8D44-D9A9BC0BE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6761" y="5463602"/>
            <a:ext cx="1009791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895C-B6F7-4986-9805-12300A7A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28" y="290287"/>
            <a:ext cx="10772775" cy="1658198"/>
          </a:xfrm>
        </p:spPr>
        <p:txBody>
          <a:bodyPr/>
          <a:lstStyle/>
          <a:p>
            <a:r>
              <a:rPr lang="en-GB" b="1" dirty="0"/>
              <a:t>Worth remembering…the Red Zone is not a bad zone!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1CCE-B5B6-4863-8581-609C79A9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28" y="1825625"/>
            <a:ext cx="4632086" cy="4647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In fact, none of the zones are bad!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feelings of anger, terror, devastation etc are perfectly normal to feel but what matters is </a:t>
            </a:r>
            <a:r>
              <a:rPr lang="en-GB" sz="3200" b="1" dirty="0">
                <a:solidFill>
                  <a:schemeClr val="tx1"/>
                </a:solidFill>
              </a:rPr>
              <a:t>how</a:t>
            </a:r>
            <a:r>
              <a:rPr lang="en-GB" dirty="0">
                <a:solidFill>
                  <a:schemeClr val="tx1"/>
                </a:solidFill>
              </a:rPr>
              <a:t> children learn to regulate and manage these strong feelings.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E176B-374F-44CE-B8F7-B2C53CC2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891" y="2157731"/>
            <a:ext cx="6296904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B3FC4E-B41F-40BD-BE72-17B2B4B5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28" y="0"/>
            <a:ext cx="11397743" cy="1151393"/>
          </a:xfrm>
        </p:spPr>
        <p:txBody>
          <a:bodyPr>
            <a:normAutofit/>
          </a:bodyPr>
          <a:lstStyle/>
          <a:p>
            <a:r>
              <a:rPr lang="en-GB" b="1" dirty="0"/>
              <a:t>How can we use it at home?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65BF3-D430-429A-86F6-B5EDF133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26" y="978353"/>
            <a:ext cx="4343801" cy="24506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E8B782-EA34-4890-9172-812668B1A54C}"/>
              </a:ext>
            </a:extLst>
          </p:cNvPr>
          <p:cNvSpPr txBox="1">
            <a:spLocks/>
          </p:cNvSpPr>
          <p:nvPr/>
        </p:nvSpPr>
        <p:spPr>
          <a:xfrm>
            <a:off x="342297" y="3176784"/>
            <a:ext cx="6537473" cy="352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10000"/>
              </a:lnSpc>
              <a:buAutoNum type="arabicPeriod"/>
            </a:pPr>
            <a:r>
              <a:rPr lang="en-GB" sz="2400" dirty="0"/>
              <a:t>Ask children ‘how are you feeling?’/check in with their feelings.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GB" sz="2400" dirty="0"/>
              <a:t>Identify which zone they are in. ‘Which zone are you in?’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GB" sz="2400" dirty="0"/>
              <a:t>Talk through strategies in their toolbox.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5247F-443E-4808-A6D5-5064C1EF7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11" y="3846471"/>
            <a:ext cx="4196092" cy="2856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E9FBC-1C26-477B-9569-F6C2939EF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964" y="775611"/>
            <a:ext cx="4233739" cy="27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A3AB2-C72B-45DB-BF8C-06C0A71C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05" y="601729"/>
            <a:ext cx="7204895" cy="40752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4B18C8-1B14-4459-89DC-1969C5E8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5" y="4827801"/>
            <a:ext cx="8534400" cy="1507067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460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02AEE24E429841B4638BC09AFBAB0E" ma:contentTypeVersion="14" ma:contentTypeDescription="Create a new document." ma:contentTypeScope="" ma:versionID="31ce6ab0374fd081af89288ee80ab7a2">
  <xsd:schema xmlns:xsd="http://www.w3.org/2001/XMLSchema" xmlns:xs="http://www.w3.org/2001/XMLSchema" xmlns:p="http://schemas.microsoft.com/office/2006/metadata/properties" xmlns:ns3="2abe12e5-6933-4123-bc4b-5d650fe33195" xmlns:ns4="7340b378-1abb-4b12-a77c-dea98207ec75" targetNamespace="http://schemas.microsoft.com/office/2006/metadata/properties" ma:root="true" ma:fieldsID="dddd84b585aa5c08a39fe6d58c2c7bb6" ns3:_="" ns4:_="">
    <xsd:import namespace="2abe12e5-6933-4123-bc4b-5d650fe33195"/>
    <xsd:import namespace="7340b378-1abb-4b12-a77c-dea98207ec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12e5-6933-4123-bc4b-5d650fe33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0b378-1abb-4b12-a77c-dea98207ec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5E5A88-8BF2-434C-A966-D79B7FD80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E601E-5A53-4402-9168-3EBA4CFFA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e12e5-6933-4123-bc4b-5d650fe33195"/>
    <ds:schemaRef ds:uri="7340b378-1abb-4b12-a77c-dea98207ec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EF9AC-A904-44A5-910C-E79D67825E72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340b378-1abb-4b12-a77c-dea98207ec75"/>
    <ds:schemaRef ds:uri="2abe12e5-6933-4123-bc4b-5d650fe331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562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Slice</vt:lpstr>
      <vt:lpstr>Parents Guide to:  Zones of Regulation</vt:lpstr>
      <vt:lpstr>What is it? </vt:lpstr>
      <vt:lpstr>Why do we use it?</vt:lpstr>
      <vt:lpstr>What does it look like in school and how do we use it?</vt:lpstr>
      <vt:lpstr>The four zones:</vt:lpstr>
      <vt:lpstr>PowerPoint Presentation</vt:lpstr>
      <vt:lpstr>Worth remembering…the Red Zone is not a bad zone!</vt:lpstr>
      <vt:lpstr>How can we use it at home?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Guide to:  Zones of Regulation</dc:title>
  <dc:creator>Myling Tang</dc:creator>
  <cp:lastModifiedBy>Amy Langston</cp:lastModifiedBy>
  <cp:revision>31</cp:revision>
  <dcterms:created xsi:type="dcterms:W3CDTF">2021-09-25T07:16:05Z</dcterms:created>
  <dcterms:modified xsi:type="dcterms:W3CDTF">2025-02-06T13:40:21Z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0x0101005302AEE24E429841B4638BC09AFBAB0E</vt:lpwstr>
  </property>
</Properties>
</file>