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64" r:id="rId5"/>
    <p:sldId id="258" r:id="rId6"/>
    <p:sldId id="266" r:id="rId7"/>
    <p:sldId id="259" r:id="rId8"/>
    <p:sldId id="260" r:id="rId9"/>
    <p:sldId id="263" r:id="rId10"/>
    <p:sldId id="261" r:id="rId11"/>
    <p:sldId id="26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8D6F-5538-4E86-9BB4-38F8F2877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40" y="1350146"/>
            <a:ext cx="12126897" cy="3329581"/>
          </a:xfrm>
        </p:spPr>
        <p:txBody>
          <a:bodyPr/>
          <a:lstStyle/>
          <a:p>
            <a:r>
              <a:rPr lang="en-US" sz="6000" dirty="0"/>
              <a:t>Introduction to </a:t>
            </a:r>
            <a:br>
              <a:rPr lang="en-US" sz="6000" dirty="0"/>
            </a:br>
            <a:r>
              <a:rPr lang="en-US" sz="6000" dirty="0"/>
              <a:t>SEN provision at </a:t>
            </a:r>
            <a:br>
              <a:rPr lang="en-US" sz="6000" dirty="0"/>
            </a:br>
            <a:r>
              <a:rPr lang="en-US" sz="6000" dirty="0"/>
              <a:t>Englefield C E Primary School</a:t>
            </a:r>
            <a:endParaRPr lang="en-GB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12828-13D2-4319-8041-7DE9F7A41F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i="1" dirty="0">
                <a:latin typeface="Lucida Calligraphy" panose="03010101010101010101" pitchFamily="66" charset="0"/>
              </a:rPr>
              <a:t>Sowing the seeds for a flourishing future</a:t>
            </a:r>
            <a:endParaRPr lang="en-GB" sz="2800" i="1" dirty="0">
              <a:latin typeface="Lucida Calligraphy" panose="03010101010101010101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6ECD1-B4C6-4FBD-85C8-C7A28A59A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968" y="238958"/>
            <a:ext cx="2057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6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3DA19-3CA9-49E5-B0BC-F6667572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interventions do not lead to progress?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25641-07A5-4D91-A72B-3A149D3ED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seek advice from professionals</a:t>
            </a:r>
          </a:p>
          <a:p>
            <a:r>
              <a:rPr lang="en-US" dirty="0"/>
              <a:t>CYPIT Speech and Language Therapists and Occupational Therapists</a:t>
            </a:r>
          </a:p>
          <a:p>
            <a:r>
              <a:rPr lang="en-US" dirty="0"/>
              <a:t>CALT (Cognition and Learning Team)</a:t>
            </a:r>
          </a:p>
          <a:p>
            <a:r>
              <a:rPr lang="en-US" dirty="0"/>
              <a:t>Autism Team at West Berks</a:t>
            </a:r>
          </a:p>
          <a:p>
            <a:r>
              <a:rPr lang="en-US" dirty="0"/>
              <a:t>Educational Psychologist</a:t>
            </a:r>
          </a:p>
          <a:p>
            <a:r>
              <a:rPr lang="en-US" dirty="0"/>
              <a:t>CAMHs</a:t>
            </a:r>
          </a:p>
          <a:p>
            <a:r>
              <a:rPr lang="en-US" dirty="0"/>
              <a:t>Therapeutic Thinking Team</a:t>
            </a:r>
          </a:p>
          <a:p>
            <a:r>
              <a:rPr lang="en-US" dirty="0"/>
              <a:t>Emotional Health Academy</a:t>
            </a:r>
          </a:p>
          <a:p>
            <a:r>
              <a:rPr lang="en-US" dirty="0"/>
              <a:t>Other SENCos and headteachers</a:t>
            </a: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67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EEEA-F5ED-464C-9C94-A6A12DB9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views are important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EEFC-D5B6-427B-931E-BF28FF4A6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contact your child’s class teacher as a first point of contact</a:t>
            </a:r>
          </a:p>
          <a:p>
            <a:r>
              <a:rPr lang="en-US" dirty="0"/>
              <a:t>Please do contact me as SENCo /</a:t>
            </a:r>
            <a:r>
              <a:rPr lang="en-US" dirty="0" err="1"/>
              <a:t>Mrs</a:t>
            </a:r>
            <a:r>
              <a:rPr lang="en-US" dirty="0"/>
              <a:t> Latimer as HT if necessary</a:t>
            </a:r>
          </a:p>
          <a:p>
            <a:r>
              <a:rPr lang="en-US" dirty="0"/>
              <a:t>Please reach out for help if you need it – if we don’t know the answer, we can find out or find someone who does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would be interesting for you next time we meet?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80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B51162-F41B-4394-A05B-DAF3620D1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18" y="668368"/>
            <a:ext cx="5567175" cy="5625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D6F807-A429-42D8-A833-DFCB793D4D51}"/>
              </a:ext>
            </a:extLst>
          </p:cNvPr>
          <p:cNvSpPr txBox="1"/>
          <p:nvPr/>
        </p:nvSpPr>
        <p:spPr>
          <a:xfrm>
            <a:off x="7645823" y="1699279"/>
            <a:ext cx="355994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Sometimes only someone in the same position can truly help / understand</a:t>
            </a:r>
          </a:p>
          <a:p>
            <a:endParaRPr lang="en-US" dirty="0"/>
          </a:p>
          <a:p>
            <a:r>
              <a:rPr lang="en-US" dirty="0"/>
              <a:t>Would you like to exchange numbers and make a WhatsApp group? Or have a support group email?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62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3080EB-F52C-42FC-9E14-9CAD2DF32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7"/>
          <a:stretch/>
        </p:blipFill>
        <p:spPr>
          <a:xfrm>
            <a:off x="3067928" y="426128"/>
            <a:ext cx="5818620" cy="58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3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42047-1C23-4842-A87D-475461B9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who?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F7E7-367E-4ADD-BB87-5F23C5FE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392" y="1555769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Miss Langston – SENCo</a:t>
            </a:r>
          </a:p>
          <a:p>
            <a:r>
              <a:rPr lang="en-US" dirty="0" err="1"/>
              <a:t>Mrs</a:t>
            </a:r>
            <a:r>
              <a:rPr lang="en-US" dirty="0"/>
              <a:t> Hough, Miss Kemp, </a:t>
            </a:r>
            <a:r>
              <a:rPr lang="en-US" dirty="0" err="1"/>
              <a:t>Mrs</a:t>
            </a:r>
            <a:r>
              <a:rPr lang="en-US" dirty="0"/>
              <a:t> Rose and Miss Emmett allocated one to one </a:t>
            </a:r>
          </a:p>
          <a:p>
            <a:r>
              <a:rPr lang="en-US" dirty="0"/>
              <a:t>ELSA trained – </a:t>
            </a:r>
            <a:r>
              <a:rPr lang="en-US" dirty="0" err="1"/>
              <a:t>Mrs</a:t>
            </a:r>
            <a:r>
              <a:rPr lang="en-US" dirty="0"/>
              <a:t> Hough and </a:t>
            </a:r>
            <a:r>
              <a:rPr lang="en-US" dirty="0" err="1"/>
              <a:t>Mrs</a:t>
            </a:r>
            <a:r>
              <a:rPr lang="en-US" dirty="0"/>
              <a:t> Newsome</a:t>
            </a:r>
          </a:p>
          <a:p>
            <a:r>
              <a:rPr lang="en-US" dirty="0" err="1"/>
              <a:t>Mrs</a:t>
            </a:r>
            <a:r>
              <a:rPr lang="en-US" dirty="0"/>
              <a:t> Harwood, </a:t>
            </a:r>
            <a:r>
              <a:rPr lang="en-US" dirty="0" err="1"/>
              <a:t>Mrs</a:t>
            </a:r>
            <a:r>
              <a:rPr lang="en-US" dirty="0"/>
              <a:t> Newsome, </a:t>
            </a:r>
            <a:r>
              <a:rPr lang="en-US" dirty="0" err="1"/>
              <a:t>Mrs</a:t>
            </a:r>
            <a:r>
              <a:rPr lang="en-US" dirty="0"/>
              <a:t> Jackson, </a:t>
            </a:r>
            <a:r>
              <a:rPr lang="en-US" dirty="0" err="1"/>
              <a:t>Mrs</a:t>
            </a:r>
            <a:r>
              <a:rPr lang="en-US" dirty="0"/>
              <a:t> Smith and </a:t>
            </a:r>
            <a:r>
              <a:rPr lang="en-US" dirty="0" err="1"/>
              <a:t>Mrs</a:t>
            </a:r>
            <a:r>
              <a:rPr lang="en-US" dirty="0"/>
              <a:t> Kelley are class TAs often with an area of expertise in supporting pupils in various ways</a:t>
            </a:r>
          </a:p>
          <a:p>
            <a:endParaRPr lang="en-US" dirty="0"/>
          </a:p>
          <a:p>
            <a:r>
              <a:rPr lang="en-US" dirty="0"/>
              <a:t>Who is ultimately responsible for your child’s progress?</a:t>
            </a:r>
          </a:p>
          <a:p>
            <a:pPr marL="0" indent="0">
              <a:buNone/>
            </a:pPr>
            <a:r>
              <a:rPr lang="en-US" dirty="0"/>
              <a:t>Your child’s class teacher (with support from the SENCo and the Strategic Leadership Team) </a:t>
            </a:r>
          </a:p>
        </p:txBody>
      </p:sp>
    </p:spTree>
    <p:extLst>
      <p:ext uri="{BB962C8B-B14F-4D97-AF65-F5344CB8AC3E}">
        <p14:creationId xmlns:p14="http://schemas.microsoft.com/office/powerpoint/2010/main" val="364379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A887C3-7D4E-4CE5-A095-0BFAA6D5C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14" y="941911"/>
            <a:ext cx="7484816" cy="51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325D-357B-4DDF-99E9-2051FECD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support is provided?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D5672-0A5C-44D5-B6F9-94798D8FD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02" y="1511380"/>
            <a:ext cx="10180207" cy="50048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class ordinarily available provision</a:t>
            </a:r>
          </a:p>
          <a:p>
            <a:r>
              <a:rPr lang="en-US" dirty="0"/>
              <a:t>Quality first teaching – class teachers employ a range of strategies and adaptive teaching methods to suit all learners. </a:t>
            </a:r>
          </a:p>
          <a:p>
            <a:r>
              <a:rPr lang="en-US" dirty="0"/>
              <a:t>Teachers and teaching assistants have received a variety of training in supporting pupils with additional needs </a:t>
            </a:r>
            <a:r>
              <a:rPr lang="en-US" dirty="0" err="1"/>
              <a:t>eg</a:t>
            </a:r>
            <a:r>
              <a:rPr lang="en-US" dirty="0"/>
              <a:t> dyslexia friendly classroom, strategies to support autistic pupils, identifying pupils with dyspraxia and using materials to support </a:t>
            </a:r>
            <a:r>
              <a:rPr lang="en-US" dirty="0" err="1"/>
              <a:t>maths</a:t>
            </a:r>
            <a:r>
              <a:rPr lang="en-US" dirty="0"/>
              <a:t> learning</a:t>
            </a:r>
          </a:p>
          <a:p>
            <a:r>
              <a:rPr lang="en-US" dirty="0"/>
              <a:t>Equipment to support learning- fiddle toys, wobble cushions, pen grips, </a:t>
            </a:r>
            <a:r>
              <a:rPr lang="en-US" dirty="0" err="1"/>
              <a:t>coloured</a:t>
            </a:r>
            <a:r>
              <a:rPr lang="en-US" dirty="0"/>
              <a:t> paper, seating arrangements, </a:t>
            </a:r>
            <a:r>
              <a:rPr lang="en-US" dirty="0" err="1"/>
              <a:t>personalised</a:t>
            </a:r>
            <a:r>
              <a:rPr lang="en-US" dirty="0"/>
              <a:t> learning</a:t>
            </a:r>
          </a:p>
          <a:p>
            <a:r>
              <a:rPr lang="en-US" dirty="0"/>
              <a:t>Movement breaks and sensory circuits</a:t>
            </a:r>
          </a:p>
          <a:p>
            <a:r>
              <a:rPr lang="en-US" dirty="0"/>
              <a:t>Small group support with class TA in core subjects</a:t>
            </a:r>
          </a:p>
          <a:p>
            <a:r>
              <a:rPr lang="en-US" dirty="0"/>
              <a:t>Additional support offered </a:t>
            </a:r>
            <a:r>
              <a:rPr lang="en-US" dirty="0" err="1"/>
              <a:t>eg</a:t>
            </a:r>
            <a:r>
              <a:rPr lang="en-US" dirty="0"/>
              <a:t> STAR reading, ELSA, NESSY, SNAP </a:t>
            </a:r>
            <a:r>
              <a:rPr lang="en-US" dirty="0" err="1"/>
              <a:t>maths</a:t>
            </a:r>
            <a:r>
              <a:rPr lang="en-US" dirty="0"/>
              <a:t>, Lego therapy, extra support for social skills or speech and language</a:t>
            </a:r>
          </a:p>
          <a:p>
            <a:r>
              <a:rPr lang="en-US" dirty="0"/>
              <a:t>Your child may have a GAP (Graduated Approach Plan)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45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EE4EA6-ABA8-4C66-A190-7C1141E82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667" y="316913"/>
            <a:ext cx="8815232" cy="63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5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F6FD-CFA7-46D7-AA3E-5A92DEFF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my child is not making progress?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1B7A9-0B4A-4BAA-8A99-171E078FC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QFT and reasonable adaptations are not supporting your child to make progress they may require provision that is ‘additional to’ or ‘different from’ their peers. (SEN Code of Practice, 2014)</a:t>
            </a:r>
          </a:p>
          <a:p>
            <a:r>
              <a:rPr lang="en-US" dirty="0"/>
              <a:t>SAP will be written</a:t>
            </a:r>
          </a:p>
          <a:p>
            <a:r>
              <a:rPr lang="en-US" dirty="0"/>
              <a:t>Pupils are on the SEN register</a:t>
            </a:r>
          </a:p>
          <a:p>
            <a:r>
              <a:rPr lang="en-US" dirty="0"/>
              <a:t>Progress is monitored through termly assessment</a:t>
            </a:r>
          </a:p>
          <a:p>
            <a:r>
              <a:rPr lang="en-US" dirty="0"/>
              <a:t>Interventions are given (start and end data and record of intervention kept, liaison with class teacher and </a:t>
            </a:r>
            <a:r>
              <a:rPr lang="en-US" dirty="0" err="1"/>
              <a:t>SENco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19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1196-6D1D-4B68-B400-F826C535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interventions are provided?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51282-6DD3-462F-949C-D6EEFB43F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422" y="1482572"/>
            <a:ext cx="9064432" cy="47658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Speech and language sessions</a:t>
            </a:r>
          </a:p>
          <a:p>
            <a:r>
              <a:rPr lang="en-US" dirty="0"/>
              <a:t>Zones of regulation sessions</a:t>
            </a:r>
          </a:p>
          <a:p>
            <a:r>
              <a:rPr lang="en-US" dirty="0"/>
              <a:t>ELSA</a:t>
            </a:r>
          </a:p>
          <a:p>
            <a:r>
              <a:rPr lang="en-US" dirty="0"/>
              <a:t>Socially speaking</a:t>
            </a:r>
          </a:p>
          <a:p>
            <a:r>
              <a:rPr lang="en-US" dirty="0"/>
              <a:t>Sensory Circuits</a:t>
            </a:r>
          </a:p>
          <a:p>
            <a:r>
              <a:rPr lang="en-US" dirty="0"/>
              <a:t>Building blocks (Lego Therapy)</a:t>
            </a:r>
          </a:p>
          <a:p>
            <a:r>
              <a:rPr lang="en-US" dirty="0"/>
              <a:t>SNAP on to </a:t>
            </a:r>
            <a:r>
              <a:rPr lang="en-US" dirty="0" err="1"/>
              <a:t>maths</a:t>
            </a:r>
            <a:endParaRPr lang="en-US" dirty="0"/>
          </a:p>
          <a:p>
            <a:r>
              <a:rPr lang="en-US" dirty="0"/>
              <a:t>Plus one </a:t>
            </a:r>
            <a:r>
              <a:rPr lang="en-US" dirty="0" err="1"/>
              <a:t>maths</a:t>
            </a:r>
            <a:endParaRPr lang="en-US" dirty="0"/>
          </a:p>
          <a:p>
            <a:r>
              <a:rPr lang="en-US" dirty="0"/>
              <a:t>Nessy spelling, reading and fingers</a:t>
            </a:r>
          </a:p>
          <a:p>
            <a:r>
              <a:rPr lang="en-US" dirty="0"/>
              <a:t>Homunculi</a:t>
            </a:r>
          </a:p>
          <a:p>
            <a:r>
              <a:rPr lang="en-US" dirty="0"/>
              <a:t>STAR reading</a:t>
            </a:r>
          </a:p>
          <a:p>
            <a:r>
              <a:rPr lang="en-US" dirty="0"/>
              <a:t>Morphology spelling sessions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DBD3C-FA1F-4E58-8AD4-108DBDF3D30D}"/>
              </a:ext>
            </a:extLst>
          </p:cNvPr>
          <p:cNvSpPr txBox="1"/>
          <p:nvPr/>
        </p:nvSpPr>
        <p:spPr>
          <a:xfrm>
            <a:off x="6702641" y="2308194"/>
            <a:ext cx="379964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Keeping a broad and balanced curriculum is important to us and your child so we only withdraw for extra support if we feel it is appropriate.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38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A2DB8F-A25B-4517-AF5C-8E698DB79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14" y="444114"/>
            <a:ext cx="8611710" cy="613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29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542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Lucida Calligraphy</vt:lpstr>
      <vt:lpstr>Wingdings 3</vt:lpstr>
      <vt:lpstr>Ion</vt:lpstr>
      <vt:lpstr>Introduction to  SEN provision at  Englefield C E Primary School</vt:lpstr>
      <vt:lpstr>PowerPoint Presentation</vt:lpstr>
      <vt:lpstr>Who’s who?</vt:lpstr>
      <vt:lpstr>PowerPoint Presentation</vt:lpstr>
      <vt:lpstr>What support is provided?</vt:lpstr>
      <vt:lpstr>PowerPoint Presentation</vt:lpstr>
      <vt:lpstr>What if my child is not making progress?</vt:lpstr>
      <vt:lpstr>What interventions are provided?</vt:lpstr>
      <vt:lpstr>PowerPoint Presentation</vt:lpstr>
      <vt:lpstr>What if interventions do not lead to progress?</vt:lpstr>
      <vt:lpstr>Your views are important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SEN provision at Englefield C E Primary School</dc:title>
  <dc:creator>Amy Langston</dc:creator>
  <cp:lastModifiedBy>Amy Langston</cp:lastModifiedBy>
  <cp:revision>9</cp:revision>
  <dcterms:created xsi:type="dcterms:W3CDTF">2023-11-29T13:12:29Z</dcterms:created>
  <dcterms:modified xsi:type="dcterms:W3CDTF">2024-09-10T16:22:21Z</dcterms:modified>
</cp:coreProperties>
</file>