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73" r:id="rId7"/>
    <p:sldId id="257" r:id="rId8"/>
    <p:sldId id="275" r:id="rId9"/>
    <p:sldId id="274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ypf.berkshirehealthcare.nhs.uk/health-and-development/sensory-process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bc.co.uk/programmes/p0bbnh47/clip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8D6F-5538-4E86-9BB4-38F8F287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40" y="1350146"/>
            <a:ext cx="12126897" cy="3329581"/>
          </a:xfrm>
        </p:spPr>
        <p:txBody>
          <a:bodyPr/>
          <a:lstStyle/>
          <a:p>
            <a:r>
              <a:rPr lang="en-US" sz="6000" dirty="0"/>
              <a:t>ASD and ADHD</a:t>
            </a:r>
            <a:br>
              <a:rPr lang="en-US" sz="6000" dirty="0"/>
            </a:br>
            <a:r>
              <a:rPr lang="en-US" sz="6000" dirty="0"/>
              <a:t>diagnosed or on the pathway 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2828-13D2-4319-8041-7DE9F7A41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i="1" dirty="0">
                <a:latin typeface="Lucida Calligraphy" panose="03010101010101010101" pitchFamily="66" charset="0"/>
              </a:rPr>
              <a:t>Sowing the seeds for a flourishing future</a:t>
            </a:r>
            <a:endParaRPr lang="en-GB" sz="2800" i="1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6ECD1-B4C6-4FBD-85C8-C7A28A59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968" y="238958"/>
            <a:ext cx="205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CFCD-D3C8-4610-A0C0-EADDBB8D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1008175" cy="2023063"/>
          </a:xfrm>
        </p:spPr>
        <p:txBody>
          <a:bodyPr/>
          <a:lstStyle/>
          <a:p>
            <a:r>
              <a:rPr lang="en-US" sz="3600" dirty="0"/>
              <a:t>How do we support learners with ASD and ADHD or who are on the pathway at school?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1E9D-5536-4790-B500-D953447C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Universal Provision</a:t>
            </a:r>
          </a:p>
          <a:p>
            <a:r>
              <a:rPr lang="en-US" dirty="0"/>
              <a:t>Curiosity and empathy </a:t>
            </a:r>
          </a:p>
          <a:p>
            <a:r>
              <a:rPr lang="en-US" dirty="0"/>
              <a:t>Trauma informed approached</a:t>
            </a:r>
          </a:p>
          <a:p>
            <a:r>
              <a:rPr lang="en-US" dirty="0"/>
              <a:t>Therapeutic approach</a:t>
            </a:r>
          </a:p>
          <a:p>
            <a:r>
              <a:rPr lang="en-US" dirty="0"/>
              <a:t>Sensory breaks</a:t>
            </a:r>
          </a:p>
          <a:p>
            <a:r>
              <a:rPr lang="en-US" dirty="0"/>
              <a:t>Fidgets, wobble cushions </a:t>
            </a:r>
          </a:p>
          <a:p>
            <a:pPr marL="0" indent="0">
              <a:buNone/>
            </a:pPr>
            <a:r>
              <a:rPr lang="en-US" u="sng" dirty="0"/>
              <a:t>Targeted provision</a:t>
            </a:r>
          </a:p>
          <a:p>
            <a:r>
              <a:rPr lang="en-US" dirty="0"/>
              <a:t>Sensory circuits, sensory play, ELSA, Zones of Regulation, Trusted adult, therapeutic plan, Building Blocks, </a:t>
            </a:r>
            <a:r>
              <a:rPr lang="en-US" dirty="0" err="1"/>
              <a:t>Homunculous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/>
              <a:t>Advice from External Professionals</a:t>
            </a:r>
          </a:p>
          <a:p>
            <a:pPr marL="0" indent="0">
              <a:buNone/>
            </a:pPr>
            <a:r>
              <a:rPr lang="en-US" dirty="0"/>
              <a:t>CAMHs, EHA, EP, EDIT, OT, Autism Team, Swings and Smiles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40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AE5F-ADCD-460B-9BC4-E6AB3CA7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advice can we share as a group?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89D0-800D-4B28-A30B-EBD5C9F65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DLA apply for it (not means tested, needs based)</a:t>
            </a:r>
          </a:p>
          <a:p>
            <a:r>
              <a:rPr lang="en-US" dirty="0"/>
              <a:t>Trampoline </a:t>
            </a:r>
          </a:p>
          <a:p>
            <a:r>
              <a:rPr lang="en-US" dirty="0"/>
              <a:t>Screen time (down the rabbit hole)</a:t>
            </a:r>
          </a:p>
          <a:p>
            <a:r>
              <a:rPr lang="en-US" dirty="0"/>
              <a:t>Sensory rotating chair</a:t>
            </a:r>
          </a:p>
          <a:p>
            <a:r>
              <a:rPr lang="en-US" dirty="0"/>
              <a:t>Weighted Blankets</a:t>
            </a:r>
          </a:p>
          <a:p>
            <a:r>
              <a:rPr lang="en-US" dirty="0"/>
              <a:t>Squeezes work… Rolled on by an exercise ball </a:t>
            </a:r>
          </a:p>
          <a:p>
            <a:endParaRPr lang="en-US" dirty="0"/>
          </a:p>
          <a:p>
            <a:r>
              <a:rPr lang="en-US" dirty="0"/>
              <a:t>Join the @</a:t>
            </a:r>
            <a:r>
              <a:rPr lang="en-US" dirty="0" err="1"/>
              <a:t>sendmumsclub</a:t>
            </a:r>
            <a:r>
              <a:rPr lang="en-US" dirty="0"/>
              <a:t> (Rachel)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B8ADF-9F25-4529-90B1-7F2DE01F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933450"/>
            <a:ext cx="68675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4C3A-026E-4B42-983A-7089F37F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processing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793D05-982B-4D3C-A433-685449EA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16" y="1491920"/>
            <a:ext cx="10076521" cy="4913361"/>
          </a:xfrm>
        </p:spPr>
        <p:txBody>
          <a:bodyPr>
            <a:normAutofit/>
          </a:bodyPr>
          <a:lstStyle/>
          <a:p>
            <a:r>
              <a:rPr lang="en-US" dirty="0"/>
              <a:t>Autistic pupils and those with ADHD (these are very often co-occurring), process and experience the world differently</a:t>
            </a:r>
          </a:p>
          <a:p>
            <a:r>
              <a:rPr lang="en-US" dirty="0"/>
              <a:t>NOT a deficiency, a </a:t>
            </a:r>
            <a:r>
              <a:rPr lang="en-US" b="1" dirty="0"/>
              <a:t>difference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sensory processing? </a:t>
            </a:r>
            <a:r>
              <a:rPr lang="en-US" dirty="0">
                <a:hlinkClick r:id="rId2"/>
              </a:rPr>
              <a:t>https://cypf.berkshirehealthcare.nhs.uk/health-and-development/sensory-processing/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Sensory processing in school (school is busy and noisy)</a:t>
            </a:r>
          </a:p>
          <a:p>
            <a:endParaRPr lang="en-US" dirty="0"/>
          </a:p>
          <a:p>
            <a:r>
              <a:rPr lang="en-US" dirty="0"/>
              <a:t>What can schools do to help?</a:t>
            </a:r>
          </a:p>
          <a:p>
            <a:pPr marL="0" indent="0">
              <a:buNone/>
            </a:pPr>
            <a:r>
              <a:rPr lang="en-US" dirty="0"/>
              <a:t>Heavy work, sensory circuits, sensory play, sensory breaks, fiddle toys, headphones, wobble cushions, adapted/calming environment (low arousal)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23476-9BBC-4CA9-B10D-011AE89B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"/>
            <a:ext cx="119062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B29C-C3AE-4B54-B6B5-E9D486BD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Disregulated</a:t>
            </a:r>
            <a:r>
              <a:rPr lang="en-US" dirty="0"/>
              <a:t> </a:t>
            </a:r>
            <a:r>
              <a:rPr lang="en-US" dirty="0" err="1"/>
              <a:t>behaviours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D81FB-7335-401C-B3D9-21C158CB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believe all behavior is communication</a:t>
            </a:r>
          </a:p>
          <a:p>
            <a:r>
              <a:rPr lang="en-US" dirty="0"/>
              <a:t>Curiosity (Why did you push past the child?)</a:t>
            </a:r>
          </a:p>
          <a:p>
            <a:r>
              <a:rPr lang="en-US" dirty="0"/>
              <a:t>PACE approach (playfulness, acceptance, curiosity, empathy)</a:t>
            </a:r>
          </a:p>
          <a:p>
            <a:r>
              <a:rPr lang="en-US" dirty="0"/>
              <a:t>Calm time, quiet time, time outside, screen time</a:t>
            </a:r>
          </a:p>
          <a:p>
            <a:r>
              <a:rPr lang="en-US" dirty="0"/>
              <a:t>Timetabled sensory diet to support better sensory integration</a:t>
            </a:r>
          </a:p>
          <a:p>
            <a:r>
              <a:rPr lang="en-US" dirty="0"/>
              <a:t>Part-time timetable</a:t>
            </a:r>
          </a:p>
          <a:p>
            <a:r>
              <a:rPr lang="en-US" dirty="0"/>
              <a:t>Alternative provision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78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798C-44E1-4188-A46D-CB72EB68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92" y="4535258"/>
            <a:ext cx="8825657" cy="1915647"/>
          </a:xfrm>
        </p:spPr>
        <p:txBody>
          <a:bodyPr/>
          <a:lstStyle/>
          <a:p>
            <a:r>
              <a:rPr lang="en-US" dirty="0"/>
              <a:t>A fine line between regulated and masking….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8E5D8-A6AC-4650-9756-082C6CC15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09" y="198407"/>
            <a:ext cx="5494757" cy="48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4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2047-1C23-4842-A87D-475461B9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F7E7-367E-4ADD-BB87-5F23C5FE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16" y="198709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https://www.bbc.co.uk/programmes/p0bbnh47/clips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Why mask? Sense of belonging, to avoid ‘harm’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Implications of masking: </a:t>
            </a:r>
          </a:p>
          <a:p>
            <a:r>
              <a:rPr lang="en-US" dirty="0"/>
              <a:t>effects core beliefs (I am not okay), </a:t>
            </a:r>
          </a:p>
          <a:p>
            <a:r>
              <a:rPr lang="en-US" dirty="0"/>
              <a:t>poorer mental health, </a:t>
            </a:r>
          </a:p>
          <a:p>
            <a:r>
              <a:rPr lang="en-US" dirty="0"/>
              <a:t>meltdowns, </a:t>
            </a:r>
          </a:p>
          <a:p>
            <a:r>
              <a:rPr lang="en-US" dirty="0"/>
              <a:t>after school restraint collapse, </a:t>
            </a:r>
          </a:p>
          <a:p>
            <a:r>
              <a:rPr lang="en-US" dirty="0"/>
              <a:t>EBSA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FB749-CD54-4E98-BC2C-04F4F765C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81" y="3281040"/>
            <a:ext cx="4635905" cy="29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9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5F42B-C7C9-45FB-8913-224A417FD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771884"/>
            <a:ext cx="9143551" cy="53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5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3F82-707C-4E5A-BD86-AF664623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 Autistic </a:t>
            </a:r>
            <a:r>
              <a:rPr lang="en-US" dirty="0" err="1"/>
              <a:t>Behaviour</a:t>
            </a:r>
            <a:r>
              <a:rPr lang="en-US" dirty="0"/>
              <a:t> is okay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4B0F-5136-490E-A201-29BD6FDCE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 a school community we would like to welcome and understand authentic autistic behavior by following these strategies: </a:t>
            </a:r>
          </a:p>
          <a:p>
            <a:r>
              <a:rPr lang="en-US" sz="2400" dirty="0"/>
              <a:t>reducing the need to mask, </a:t>
            </a:r>
          </a:p>
          <a:p>
            <a:r>
              <a:rPr lang="en-US" sz="2400" dirty="0"/>
              <a:t>raising awareness of neurodivergence, </a:t>
            </a:r>
          </a:p>
          <a:p>
            <a:r>
              <a:rPr lang="en-US" sz="2400" dirty="0"/>
              <a:t>improve self esteem and confidence to be authentic, </a:t>
            </a:r>
          </a:p>
          <a:p>
            <a:r>
              <a:rPr lang="en-US" sz="2400" dirty="0"/>
              <a:t>help pupil understand energy accounting</a:t>
            </a:r>
          </a:p>
          <a:p>
            <a:r>
              <a:rPr lang="en-US" sz="2400" dirty="0"/>
              <a:t>Work on regulation rather than masking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975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</TotalTime>
  <Words>406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Lucida Calligraphy</vt:lpstr>
      <vt:lpstr>Wingdings</vt:lpstr>
      <vt:lpstr>Wingdings 3</vt:lpstr>
      <vt:lpstr>Ion</vt:lpstr>
      <vt:lpstr>ASD and ADHD diagnosed or on the pathway </vt:lpstr>
      <vt:lpstr>PowerPoint Presentation</vt:lpstr>
      <vt:lpstr>Sensory processing</vt:lpstr>
      <vt:lpstr>PowerPoint Presentation</vt:lpstr>
      <vt:lpstr>Disregulated behaviours </vt:lpstr>
      <vt:lpstr>A fine line between regulated and masking….</vt:lpstr>
      <vt:lpstr>MASKING</vt:lpstr>
      <vt:lpstr>PowerPoint Presentation</vt:lpstr>
      <vt:lpstr>Authentic Autistic Behaviour is okay </vt:lpstr>
      <vt:lpstr>How do we support learners with ASD and ADHD or who are on the pathway at school? </vt:lpstr>
      <vt:lpstr>What advice can we share as a group?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SEN provision at Englefield C E Primary School</dc:title>
  <dc:creator>Amy Langston</dc:creator>
  <cp:lastModifiedBy>Amy Langston</cp:lastModifiedBy>
  <cp:revision>17</cp:revision>
  <dcterms:created xsi:type="dcterms:W3CDTF">2023-11-29T13:12:29Z</dcterms:created>
  <dcterms:modified xsi:type="dcterms:W3CDTF">2024-11-07T16:19:37Z</dcterms:modified>
</cp:coreProperties>
</file>