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96" r:id="rId4"/>
    <p:sldId id="286" r:id="rId5"/>
    <p:sldId id="297" r:id="rId6"/>
    <p:sldId id="258" r:id="rId7"/>
    <p:sldId id="305" r:id="rId8"/>
    <p:sldId id="259" r:id="rId9"/>
    <p:sldId id="287" r:id="rId10"/>
    <p:sldId id="303" r:id="rId11"/>
    <p:sldId id="304" r:id="rId12"/>
    <p:sldId id="282" r:id="rId13"/>
    <p:sldId id="283" r:id="rId14"/>
    <p:sldId id="301" r:id="rId15"/>
    <p:sldId id="302" r:id="rId16"/>
    <p:sldId id="285" r:id="rId17"/>
    <p:sldId id="277" r:id="rId18"/>
    <p:sldId id="298" r:id="rId19"/>
    <p:sldId id="284" r:id="rId20"/>
    <p:sldId id="275" r:id="rId21"/>
    <p:sldId id="280" r:id="rId22"/>
    <p:sldId id="261" r:id="rId23"/>
    <p:sldId id="299" r:id="rId24"/>
    <p:sldId id="279" r:id="rId25"/>
    <p:sldId id="288" r:id="rId26"/>
    <p:sldId id="278" r:id="rId27"/>
    <p:sldId id="289" r:id="rId28"/>
    <p:sldId id="262" r:id="rId29"/>
    <p:sldId id="263" r:id="rId30"/>
    <p:sldId id="264" r:id="rId31"/>
    <p:sldId id="267" r:id="rId32"/>
    <p:sldId id="265" r:id="rId33"/>
    <p:sldId id="290" r:id="rId34"/>
    <p:sldId id="269" r:id="rId35"/>
    <p:sldId id="300" r:id="rId36"/>
    <p:sldId id="266" r:id="rId37"/>
    <p:sldId id="270" r:id="rId38"/>
    <p:sldId id="272" r:id="rId39"/>
    <p:sldId id="273" r:id="rId40"/>
    <p:sldId id="274" r:id="rId41"/>
    <p:sldId id="271" r:id="rId42"/>
    <p:sldId id="291" r:id="rId43"/>
    <p:sldId id="292" r:id="rId44"/>
    <p:sldId id="293" r:id="rId45"/>
    <p:sldId id="294" r:id="rId46"/>
    <p:sldId id="276" r:id="rId47"/>
    <p:sldId id="29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AC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77" autoAdjust="0"/>
    <p:restoredTop sz="94660"/>
  </p:normalViewPr>
  <p:slideViewPr>
    <p:cSldViewPr snapToGrid="0">
      <p:cViewPr varScale="1">
        <p:scale>
          <a:sx n="103" d="100"/>
          <a:sy n="103" d="100"/>
        </p:scale>
        <p:origin x="144"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E7DA1-9610-46E7-90A4-0806E3AC1E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A9D62DA-5439-48FE-A489-5006C4EAFD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71AA1C7-E4A4-43FF-BB26-1E013C722F0E}"/>
              </a:ext>
            </a:extLst>
          </p:cNvPr>
          <p:cNvSpPr>
            <a:spLocks noGrp="1"/>
          </p:cNvSpPr>
          <p:nvPr>
            <p:ph type="dt" sz="half" idx="10"/>
          </p:nvPr>
        </p:nvSpPr>
        <p:spPr/>
        <p:txBody>
          <a:bodyPr/>
          <a:lstStyle/>
          <a:p>
            <a:fld id="{6F47FB61-91EE-40C2-A03C-304A7418C7A9}" type="datetimeFigureOut">
              <a:rPr lang="en-GB" smtClean="0"/>
              <a:t>21/09/2023</a:t>
            </a:fld>
            <a:endParaRPr lang="en-GB"/>
          </a:p>
        </p:txBody>
      </p:sp>
      <p:sp>
        <p:nvSpPr>
          <p:cNvPr id="5" name="Footer Placeholder 4">
            <a:extLst>
              <a:ext uri="{FF2B5EF4-FFF2-40B4-BE49-F238E27FC236}">
                <a16:creationId xmlns:a16="http://schemas.microsoft.com/office/drawing/2014/main" id="{B526512C-B316-4084-9CD5-9258582602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634A20-B516-4D5B-8921-89D063122F30}"/>
              </a:ext>
            </a:extLst>
          </p:cNvPr>
          <p:cNvSpPr>
            <a:spLocks noGrp="1"/>
          </p:cNvSpPr>
          <p:nvPr>
            <p:ph type="sldNum" sz="quarter" idx="12"/>
          </p:nvPr>
        </p:nvSpPr>
        <p:spPr/>
        <p:txBody>
          <a:bodyPr/>
          <a:lstStyle/>
          <a:p>
            <a:fld id="{FFF18007-B571-468E-8A7F-EDAC29B392BF}" type="slidenum">
              <a:rPr lang="en-GB" smtClean="0"/>
              <a:t>‹#›</a:t>
            </a:fld>
            <a:endParaRPr lang="en-GB"/>
          </a:p>
        </p:txBody>
      </p:sp>
    </p:spTree>
    <p:extLst>
      <p:ext uri="{BB962C8B-B14F-4D97-AF65-F5344CB8AC3E}">
        <p14:creationId xmlns:p14="http://schemas.microsoft.com/office/powerpoint/2010/main" val="1586594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B05B6-B07B-4DCB-9C08-40923A71BED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7E5DA6D-6BE4-46FF-A609-FE83425D01F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C8612A-64DA-4566-AEC8-EFBAB290C93B}"/>
              </a:ext>
            </a:extLst>
          </p:cNvPr>
          <p:cNvSpPr>
            <a:spLocks noGrp="1"/>
          </p:cNvSpPr>
          <p:nvPr>
            <p:ph type="dt" sz="half" idx="10"/>
          </p:nvPr>
        </p:nvSpPr>
        <p:spPr/>
        <p:txBody>
          <a:bodyPr/>
          <a:lstStyle/>
          <a:p>
            <a:fld id="{6F47FB61-91EE-40C2-A03C-304A7418C7A9}" type="datetimeFigureOut">
              <a:rPr lang="en-GB" smtClean="0"/>
              <a:t>21/09/2023</a:t>
            </a:fld>
            <a:endParaRPr lang="en-GB"/>
          </a:p>
        </p:txBody>
      </p:sp>
      <p:sp>
        <p:nvSpPr>
          <p:cNvPr id="5" name="Footer Placeholder 4">
            <a:extLst>
              <a:ext uri="{FF2B5EF4-FFF2-40B4-BE49-F238E27FC236}">
                <a16:creationId xmlns:a16="http://schemas.microsoft.com/office/drawing/2014/main" id="{175C8D37-D449-41A8-9571-392B2CC1E0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B714C5-CBAE-41EF-8E4D-8B169CAE1A78}"/>
              </a:ext>
            </a:extLst>
          </p:cNvPr>
          <p:cNvSpPr>
            <a:spLocks noGrp="1"/>
          </p:cNvSpPr>
          <p:nvPr>
            <p:ph type="sldNum" sz="quarter" idx="12"/>
          </p:nvPr>
        </p:nvSpPr>
        <p:spPr/>
        <p:txBody>
          <a:bodyPr/>
          <a:lstStyle/>
          <a:p>
            <a:fld id="{FFF18007-B571-468E-8A7F-EDAC29B392BF}" type="slidenum">
              <a:rPr lang="en-GB" smtClean="0"/>
              <a:t>‹#›</a:t>
            </a:fld>
            <a:endParaRPr lang="en-GB"/>
          </a:p>
        </p:txBody>
      </p:sp>
    </p:spTree>
    <p:extLst>
      <p:ext uri="{BB962C8B-B14F-4D97-AF65-F5344CB8AC3E}">
        <p14:creationId xmlns:p14="http://schemas.microsoft.com/office/powerpoint/2010/main" val="1369408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097DC5-833C-4E0E-A65A-3DF49137488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5577330-58E5-4AAF-9BAF-646D3EA5A7C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EC1FFB8-E328-483E-8009-64AF669AB942}"/>
              </a:ext>
            </a:extLst>
          </p:cNvPr>
          <p:cNvSpPr>
            <a:spLocks noGrp="1"/>
          </p:cNvSpPr>
          <p:nvPr>
            <p:ph type="dt" sz="half" idx="10"/>
          </p:nvPr>
        </p:nvSpPr>
        <p:spPr/>
        <p:txBody>
          <a:bodyPr/>
          <a:lstStyle/>
          <a:p>
            <a:fld id="{6F47FB61-91EE-40C2-A03C-304A7418C7A9}" type="datetimeFigureOut">
              <a:rPr lang="en-GB" smtClean="0"/>
              <a:t>21/09/2023</a:t>
            </a:fld>
            <a:endParaRPr lang="en-GB"/>
          </a:p>
        </p:txBody>
      </p:sp>
      <p:sp>
        <p:nvSpPr>
          <p:cNvPr id="5" name="Footer Placeholder 4">
            <a:extLst>
              <a:ext uri="{FF2B5EF4-FFF2-40B4-BE49-F238E27FC236}">
                <a16:creationId xmlns:a16="http://schemas.microsoft.com/office/drawing/2014/main" id="{CAA2B203-0AD8-417B-A731-87AA88F063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6E5D65-E71F-4154-ACC1-7D3D58F16591}"/>
              </a:ext>
            </a:extLst>
          </p:cNvPr>
          <p:cNvSpPr>
            <a:spLocks noGrp="1"/>
          </p:cNvSpPr>
          <p:nvPr>
            <p:ph type="sldNum" sz="quarter" idx="12"/>
          </p:nvPr>
        </p:nvSpPr>
        <p:spPr/>
        <p:txBody>
          <a:bodyPr/>
          <a:lstStyle/>
          <a:p>
            <a:fld id="{FFF18007-B571-468E-8A7F-EDAC29B392BF}" type="slidenum">
              <a:rPr lang="en-GB" smtClean="0"/>
              <a:t>‹#›</a:t>
            </a:fld>
            <a:endParaRPr lang="en-GB"/>
          </a:p>
        </p:txBody>
      </p:sp>
    </p:spTree>
    <p:extLst>
      <p:ext uri="{BB962C8B-B14F-4D97-AF65-F5344CB8AC3E}">
        <p14:creationId xmlns:p14="http://schemas.microsoft.com/office/powerpoint/2010/main" val="767640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FFE4F-076B-4133-9119-0E0B9023F1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D560316-22F1-4FFE-BFA8-8BB778A18EE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C6D47C-1849-41B4-9B80-B573F3B6AC83}"/>
              </a:ext>
            </a:extLst>
          </p:cNvPr>
          <p:cNvSpPr>
            <a:spLocks noGrp="1"/>
          </p:cNvSpPr>
          <p:nvPr>
            <p:ph type="dt" sz="half" idx="10"/>
          </p:nvPr>
        </p:nvSpPr>
        <p:spPr/>
        <p:txBody>
          <a:bodyPr/>
          <a:lstStyle/>
          <a:p>
            <a:fld id="{6F47FB61-91EE-40C2-A03C-304A7418C7A9}" type="datetimeFigureOut">
              <a:rPr lang="en-GB" smtClean="0"/>
              <a:t>21/09/2023</a:t>
            </a:fld>
            <a:endParaRPr lang="en-GB"/>
          </a:p>
        </p:txBody>
      </p:sp>
      <p:sp>
        <p:nvSpPr>
          <p:cNvPr id="5" name="Footer Placeholder 4">
            <a:extLst>
              <a:ext uri="{FF2B5EF4-FFF2-40B4-BE49-F238E27FC236}">
                <a16:creationId xmlns:a16="http://schemas.microsoft.com/office/drawing/2014/main" id="{82F15651-FA73-467F-A677-F9B103DA82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073BCE-CD18-426A-B495-F790CDF69C5B}"/>
              </a:ext>
            </a:extLst>
          </p:cNvPr>
          <p:cNvSpPr>
            <a:spLocks noGrp="1"/>
          </p:cNvSpPr>
          <p:nvPr>
            <p:ph type="sldNum" sz="quarter" idx="12"/>
          </p:nvPr>
        </p:nvSpPr>
        <p:spPr/>
        <p:txBody>
          <a:bodyPr/>
          <a:lstStyle/>
          <a:p>
            <a:fld id="{FFF18007-B571-468E-8A7F-EDAC29B392BF}" type="slidenum">
              <a:rPr lang="en-GB" smtClean="0"/>
              <a:t>‹#›</a:t>
            </a:fld>
            <a:endParaRPr lang="en-GB"/>
          </a:p>
        </p:txBody>
      </p:sp>
    </p:spTree>
    <p:extLst>
      <p:ext uri="{BB962C8B-B14F-4D97-AF65-F5344CB8AC3E}">
        <p14:creationId xmlns:p14="http://schemas.microsoft.com/office/powerpoint/2010/main" val="3275003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BD2E-BC88-4EBC-A23B-9B7E6C2FA6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ADA8F5F-F993-4911-818F-2F898243B3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98B8A10-B47C-42EF-8077-5C0E54647E86}"/>
              </a:ext>
            </a:extLst>
          </p:cNvPr>
          <p:cNvSpPr>
            <a:spLocks noGrp="1"/>
          </p:cNvSpPr>
          <p:nvPr>
            <p:ph type="dt" sz="half" idx="10"/>
          </p:nvPr>
        </p:nvSpPr>
        <p:spPr/>
        <p:txBody>
          <a:bodyPr/>
          <a:lstStyle/>
          <a:p>
            <a:fld id="{6F47FB61-91EE-40C2-A03C-304A7418C7A9}" type="datetimeFigureOut">
              <a:rPr lang="en-GB" smtClean="0"/>
              <a:t>21/09/2023</a:t>
            </a:fld>
            <a:endParaRPr lang="en-GB"/>
          </a:p>
        </p:txBody>
      </p:sp>
      <p:sp>
        <p:nvSpPr>
          <p:cNvPr id="5" name="Footer Placeholder 4">
            <a:extLst>
              <a:ext uri="{FF2B5EF4-FFF2-40B4-BE49-F238E27FC236}">
                <a16:creationId xmlns:a16="http://schemas.microsoft.com/office/drawing/2014/main" id="{E1DC6AC7-E232-4CA4-AF24-BD180919C8C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57DB20-2B77-418F-8F5B-5204BDDB9ED5}"/>
              </a:ext>
            </a:extLst>
          </p:cNvPr>
          <p:cNvSpPr>
            <a:spLocks noGrp="1"/>
          </p:cNvSpPr>
          <p:nvPr>
            <p:ph type="sldNum" sz="quarter" idx="12"/>
          </p:nvPr>
        </p:nvSpPr>
        <p:spPr/>
        <p:txBody>
          <a:bodyPr/>
          <a:lstStyle/>
          <a:p>
            <a:fld id="{FFF18007-B571-468E-8A7F-EDAC29B392BF}" type="slidenum">
              <a:rPr lang="en-GB" smtClean="0"/>
              <a:t>‹#›</a:t>
            </a:fld>
            <a:endParaRPr lang="en-GB"/>
          </a:p>
        </p:txBody>
      </p:sp>
    </p:spTree>
    <p:extLst>
      <p:ext uri="{BB962C8B-B14F-4D97-AF65-F5344CB8AC3E}">
        <p14:creationId xmlns:p14="http://schemas.microsoft.com/office/powerpoint/2010/main" val="3236352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F79D-2781-477B-A106-1434B0E55C5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B2692A5-30A9-4C65-90CD-299234863B1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F28A6DF-C991-420A-922E-81166CFD5CF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DAEBBA8-9BA1-4BCC-8C42-E3E5E27741AC}"/>
              </a:ext>
            </a:extLst>
          </p:cNvPr>
          <p:cNvSpPr>
            <a:spLocks noGrp="1"/>
          </p:cNvSpPr>
          <p:nvPr>
            <p:ph type="dt" sz="half" idx="10"/>
          </p:nvPr>
        </p:nvSpPr>
        <p:spPr/>
        <p:txBody>
          <a:bodyPr/>
          <a:lstStyle/>
          <a:p>
            <a:fld id="{6F47FB61-91EE-40C2-A03C-304A7418C7A9}" type="datetimeFigureOut">
              <a:rPr lang="en-GB" smtClean="0"/>
              <a:t>21/09/2023</a:t>
            </a:fld>
            <a:endParaRPr lang="en-GB"/>
          </a:p>
        </p:txBody>
      </p:sp>
      <p:sp>
        <p:nvSpPr>
          <p:cNvPr id="6" name="Footer Placeholder 5">
            <a:extLst>
              <a:ext uri="{FF2B5EF4-FFF2-40B4-BE49-F238E27FC236}">
                <a16:creationId xmlns:a16="http://schemas.microsoft.com/office/drawing/2014/main" id="{F92347E6-4058-473D-B8CD-3F2867E7137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2E9D4B8-B07D-46B8-ABA5-C72000F5A5BD}"/>
              </a:ext>
            </a:extLst>
          </p:cNvPr>
          <p:cNvSpPr>
            <a:spLocks noGrp="1"/>
          </p:cNvSpPr>
          <p:nvPr>
            <p:ph type="sldNum" sz="quarter" idx="12"/>
          </p:nvPr>
        </p:nvSpPr>
        <p:spPr/>
        <p:txBody>
          <a:bodyPr/>
          <a:lstStyle/>
          <a:p>
            <a:fld id="{FFF18007-B571-468E-8A7F-EDAC29B392BF}" type="slidenum">
              <a:rPr lang="en-GB" smtClean="0"/>
              <a:t>‹#›</a:t>
            </a:fld>
            <a:endParaRPr lang="en-GB"/>
          </a:p>
        </p:txBody>
      </p:sp>
    </p:spTree>
    <p:extLst>
      <p:ext uri="{BB962C8B-B14F-4D97-AF65-F5344CB8AC3E}">
        <p14:creationId xmlns:p14="http://schemas.microsoft.com/office/powerpoint/2010/main" val="1030119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CFCB7-DE4E-4832-A30F-5FFE0330687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5E9D028-6D58-4FE6-875D-1DFEB83BFD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167CC45-ECB2-4DC7-B026-2E175BB447E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65C34D3-4F4B-4A63-A956-B5EC665EB2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5921039-60ED-4C6E-9144-3D7D5DCD50D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CB1AB6C-9B8C-43B6-9C16-6BB50FB3CDCD}"/>
              </a:ext>
            </a:extLst>
          </p:cNvPr>
          <p:cNvSpPr>
            <a:spLocks noGrp="1"/>
          </p:cNvSpPr>
          <p:nvPr>
            <p:ph type="dt" sz="half" idx="10"/>
          </p:nvPr>
        </p:nvSpPr>
        <p:spPr/>
        <p:txBody>
          <a:bodyPr/>
          <a:lstStyle/>
          <a:p>
            <a:fld id="{6F47FB61-91EE-40C2-A03C-304A7418C7A9}" type="datetimeFigureOut">
              <a:rPr lang="en-GB" smtClean="0"/>
              <a:t>21/09/2023</a:t>
            </a:fld>
            <a:endParaRPr lang="en-GB"/>
          </a:p>
        </p:txBody>
      </p:sp>
      <p:sp>
        <p:nvSpPr>
          <p:cNvPr id="8" name="Footer Placeholder 7">
            <a:extLst>
              <a:ext uri="{FF2B5EF4-FFF2-40B4-BE49-F238E27FC236}">
                <a16:creationId xmlns:a16="http://schemas.microsoft.com/office/drawing/2014/main" id="{9C1B52FF-AA81-4B42-8676-7670D656B84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D6D19E4-552B-4845-A9F0-E603C5A11AB1}"/>
              </a:ext>
            </a:extLst>
          </p:cNvPr>
          <p:cNvSpPr>
            <a:spLocks noGrp="1"/>
          </p:cNvSpPr>
          <p:nvPr>
            <p:ph type="sldNum" sz="quarter" idx="12"/>
          </p:nvPr>
        </p:nvSpPr>
        <p:spPr/>
        <p:txBody>
          <a:bodyPr/>
          <a:lstStyle/>
          <a:p>
            <a:fld id="{FFF18007-B571-468E-8A7F-EDAC29B392BF}" type="slidenum">
              <a:rPr lang="en-GB" smtClean="0"/>
              <a:t>‹#›</a:t>
            </a:fld>
            <a:endParaRPr lang="en-GB"/>
          </a:p>
        </p:txBody>
      </p:sp>
    </p:spTree>
    <p:extLst>
      <p:ext uri="{BB962C8B-B14F-4D97-AF65-F5344CB8AC3E}">
        <p14:creationId xmlns:p14="http://schemas.microsoft.com/office/powerpoint/2010/main" val="2917273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140B1-CDAA-4138-AD8E-FB0C24B850F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53303DC-1234-44E7-B363-DE510E40194D}"/>
              </a:ext>
            </a:extLst>
          </p:cNvPr>
          <p:cNvSpPr>
            <a:spLocks noGrp="1"/>
          </p:cNvSpPr>
          <p:nvPr>
            <p:ph type="dt" sz="half" idx="10"/>
          </p:nvPr>
        </p:nvSpPr>
        <p:spPr/>
        <p:txBody>
          <a:bodyPr/>
          <a:lstStyle/>
          <a:p>
            <a:fld id="{6F47FB61-91EE-40C2-A03C-304A7418C7A9}" type="datetimeFigureOut">
              <a:rPr lang="en-GB" smtClean="0"/>
              <a:t>21/09/2023</a:t>
            </a:fld>
            <a:endParaRPr lang="en-GB"/>
          </a:p>
        </p:txBody>
      </p:sp>
      <p:sp>
        <p:nvSpPr>
          <p:cNvPr id="4" name="Footer Placeholder 3">
            <a:extLst>
              <a:ext uri="{FF2B5EF4-FFF2-40B4-BE49-F238E27FC236}">
                <a16:creationId xmlns:a16="http://schemas.microsoft.com/office/drawing/2014/main" id="{70F302E0-1693-4919-8613-5568FC9C432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4697E36-5795-453C-A05C-53CCFD0D1981}"/>
              </a:ext>
            </a:extLst>
          </p:cNvPr>
          <p:cNvSpPr>
            <a:spLocks noGrp="1"/>
          </p:cNvSpPr>
          <p:nvPr>
            <p:ph type="sldNum" sz="quarter" idx="12"/>
          </p:nvPr>
        </p:nvSpPr>
        <p:spPr/>
        <p:txBody>
          <a:bodyPr/>
          <a:lstStyle/>
          <a:p>
            <a:fld id="{FFF18007-B571-468E-8A7F-EDAC29B392BF}" type="slidenum">
              <a:rPr lang="en-GB" smtClean="0"/>
              <a:t>‹#›</a:t>
            </a:fld>
            <a:endParaRPr lang="en-GB"/>
          </a:p>
        </p:txBody>
      </p:sp>
    </p:spTree>
    <p:extLst>
      <p:ext uri="{BB962C8B-B14F-4D97-AF65-F5344CB8AC3E}">
        <p14:creationId xmlns:p14="http://schemas.microsoft.com/office/powerpoint/2010/main" val="2437221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74F7B1-209A-4467-A4BD-0D5963E1ED2D}"/>
              </a:ext>
            </a:extLst>
          </p:cNvPr>
          <p:cNvSpPr>
            <a:spLocks noGrp="1"/>
          </p:cNvSpPr>
          <p:nvPr>
            <p:ph type="dt" sz="half" idx="10"/>
          </p:nvPr>
        </p:nvSpPr>
        <p:spPr/>
        <p:txBody>
          <a:bodyPr/>
          <a:lstStyle/>
          <a:p>
            <a:fld id="{6F47FB61-91EE-40C2-A03C-304A7418C7A9}" type="datetimeFigureOut">
              <a:rPr lang="en-GB" smtClean="0"/>
              <a:t>21/09/2023</a:t>
            </a:fld>
            <a:endParaRPr lang="en-GB"/>
          </a:p>
        </p:txBody>
      </p:sp>
      <p:sp>
        <p:nvSpPr>
          <p:cNvPr id="3" name="Footer Placeholder 2">
            <a:extLst>
              <a:ext uri="{FF2B5EF4-FFF2-40B4-BE49-F238E27FC236}">
                <a16:creationId xmlns:a16="http://schemas.microsoft.com/office/drawing/2014/main" id="{D9255BE7-5730-49E3-818E-500BF7B3A76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29C0E58-9342-4FC9-B807-7759C5604B3D}"/>
              </a:ext>
            </a:extLst>
          </p:cNvPr>
          <p:cNvSpPr>
            <a:spLocks noGrp="1"/>
          </p:cNvSpPr>
          <p:nvPr>
            <p:ph type="sldNum" sz="quarter" idx="12"/>
          </p:nvPr>
        </p:nvSpPr>
        <p:spPr/>
        <p:txBody>
          <a:bodyPr/>
          <a:lstStyle/>
          <a:p>
            <a:fld id="{FFF18007-B571-468E-8A7F-EDAC29B392BF}" type="slidenum">
              <a:rPr lang="en-GB" smtClean="0"/>
              <a:t>‹#›</a:t>
            </a:fld>
            <a:endParaRPr lang="en-GB"/>
          </a:p>
        </p:txBody>
      </p:sp>
    </p:spTree>
    <p:extLst>
      <p:ext uri="{BB962C8B-B14F-4D97-AF65-F5344CB8AC3E}">
        <p14:creationId xmlns:p14="http://schemas.microsoft.com/office/powerpoint/2010/main" val="3314378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4852C-16DF-4FC4-A39A-CA6B6546D7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356FD5C-6EC0-47C4-91AF-EF5BBC815B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F1AEA46-E41A-4A9D-80AF-791CBBEF72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25169AA-95D7-4C6F-8DC9-3DD64D7B6BF9}"/>
              </a:ext>
            </a:extLst>
          </p:cNvPr>
          <p:cNvSpPr>
            <a:spLocks noGrp="1"/>
          </p:cNvSpPr>
          <p:nvPr>
            <p:ph type="dt" sz="half" idx="10"/>
          </p:nvPr>
        </p:nvSpPr>
        <p:spPr/>
        <p:txBody>
          <a:bodyPr/>
          <a:lstStyle/>
          <a:p>
            <a:fld id="{6F47FB61-91EE-40C2-A03C-304A7418C7A9}" type="datetimeFigureOut">
              <a:rPr lang="en-GB" smtClean="0"/>
              <a:t>21/09/2023</a:t>
            </a:fld>
            <a:endParaRPr lang="en-GB"/>
          </a:p>
        </p:txBody>
      </p:sp>
      <p:sp>
        <p:nvSpPr>
          <p:cNvPr id="6" name="Footer Placeholder 5">
            <a:extLst>
              <a:ext uri="{FF2B5EF4-FFF2-40B4-BE49-F238E27FC236}">
                <a16:creationId xmlns:a16="http://schemas.microsoft.com/office/drawing/2014/main" id="{B585EEA7-C93D-403B-AC76-F252AE98EE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50EDD58-EA33-48F7-8BEA-6BEC5BAFC526}"/>
              </a:ext>
            </a:extLst>
          </p:cNvPr>
          <p:cNvSpPr>
            <a:spLocks noGrp="1"/>
          </p:cNvSpPr>
          <p:nvPr>
            <p:ph type="sldNum" sz="quarter" idx="12"/>
          </p:nvPr>
        </p:nvSpPr>
        <p:spPr/>
        <p:txBody>
          <a:bodyPr/>
          <a:lstStyle/>
          <a:p>
            <a:fld id="{FFF18007-B571-468E-8A7F-EDAC29B392BF}" type="slidenum">
              <a:rPr lang="en-GB" smtClean="0"/>
              <a:t>‹#›</a:t>
            </a:fld>
            <a:endParaRPr lang="en-GB"/>
          </a:p>
        </p:txBody>
      </p:sp>
    </p:spTree>
    <p:extLst>
      <p:ext uri="{BB962C8B-B14F-4D97-AF65-F5344CB8AC3E}">
        <p14:creationId xmlns:p14="http://schemas.microsoft.com/office/powerpoint/2010/main" val="2248002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425F-E756-4BDC-B321-302EDB6B59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FDBB7B9-9555-48B3-9D12-A1CDE589E0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DE81448-A8DC-47ED-B171-FE5855E54B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B182E9-95A4-4B49-AF5E-4CE0AF88D982}"/>
              </a:ext>
            </a:extLst>
          </p:cNvPr>
          <p:cNvSpPr>
            <a:spLocks noGrp="1"/>
          </p:cNvSpPr>
          <p:nvPr>
            <p:ph type="dt" sz="half" idx="10"/>
          </p:nvPr>
        </p:nvSpPr>
        <p:spPr/>
        <p:txBody>
          <a:bodyPr/>
          <a:lstStyle/>
          <a:p>
            <a:fld id="{6F47FB61-91EE-40C2-A03C-304A7418C7A9}" type="datetimeFigureOut">
              <a:rPr lang="en-GB" smtClean="0"/>
              <a:t>21/09/2023</a:t>
            </a:fld>
            <a:endParaRPr lang="en-GB"/>
          </a:p>
        </p:txBody>
      </p:sp>
      <p:sp>
        <p:nvSpPr>
          <p:cNvPr id="6" name="Footer Placeholder 5">
            <a:extLst>
              <a:ext uri="{FF2B5EF4-FFF2-40B4-BE49-F238E27FC236}">
                <a16:creationId xmlns:a16="http://schemas.microsoft.com/office/drawing/2014/main" id="{D0C7F862-37A6-4A5A-B531-C5EA9D53E1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273970-1678-4998-A620-DD3A43AA5C57}"/>
              </a:ext>
            </a:extLst>
          </p:cNvPr>
          <p:cNvSpPr>
            <a:spLocks noGrp="1"/>
          </p:cNvSpPr>
          <p:nvPr>
            <p:ph type="sldNum" sz="quarter" idx="12"/>
          </p:nvPr>
        </p:nvSpPr>
        <p:spPr/>
        <p:txBody>
          <a:bodyPr/>
          <a:lstStyle/>
          <a:p>
            <a:fld id="{FFF18007-B571-468E-8A7F-EDAC29B392BF}" type="slidenum">
              <a:rPr lang="en-GB" smtClean="0"/>
              <a:t>‹#›</a:t>
            </a:fld>
            <a:endParaRPr lang="en-GB"/>
          </a:p>
        </p:txBody>
      </p:sp>
    </p:spTree>
    <p:extLst>
      <p:ext uri="{BB962C8B-B14F-4D97-AF65-F5344CB8AC3E}">
        <p14:creationId xmlns:p14="http://schemas.microsoft.com/office/powerpoint/2010/main" val="822065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77A4FF-AF3B-41D3-899A-3BA8A1B72D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1A242B5-696E-4AB6-BF08-E0AB518FA5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987E47-1A68-4F13-8D30-5F96754E19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47FB61-91EE-40C2-A03C-304A7418C7A9}" type="datetimeFigureOut">
              <a:rPr lang="en-GB" smtClean="0"/>
              <a:t>21/09/2023</a:t>
            </a:fld>
            <a:endParaRPr lang="en-GB"/>
          </a:p>
        </p:txBody>
      </p:sp>
      <p:sp>
        <p:nvSpPr>
          <p:cNvPr id="5" name="Footer Placeholder 4">
            <a:extLst>
              <a:ext uri="{FF2B5EF4-FFF2-40B4-BE49-F238E27FC236}">
                <a16:creationId xmlns:a16="http://schemas.microsoft.com/office/drawing/2014/main" id="{7A376C50-D980-47DB-8287-9F65AD17FA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C6490B8-1AA4-4F03-962A-4911ACE149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F18007-B571-468E-8A7F-EDAC29B392BF}" type="slidenum">
              <a:rPr lang="en-GB" smtClean="0"/>
              <a:t>‹#›</a:t>
            </a:fld>
            <a:endParaRPr lang="en-GB"/>
          </a:p>
        </p:txBody>
      </p:sp>
    </p:spTree>
    <p:extLst>
      <p:ext uri="{BB962C8B-B14F-4D97-AF65-F5344CB8AC3E}">
        <p14:creationId xmlns:p14="http://schemas.microsoft.com/office/powerpoint/2010/main" val="16577751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5E309-B108-443D-85B6-5BC7516560F6}"/>
              </a:ext>
            </a:extLst>
          </p:cNvPr>
          <p:cNvSpPr>
            <a:spLocks noGrp="1"/>
          </p:cNvSpPr>
          <p:nvPr>
            <p:ph type="ctrTitle"/>
          </p:nvPr>
        </p:nvSpPr>
        <p:spPr/>
        <p:txBody>
          <a:bodyPr>
            <a:normAutofit/>
          </a:bodyPr>
          <a:lstStyle/>
          <a:p>
            <a:r>
              <a:rPr lang="en-US" sz="5000" b="1" dirty="0">
                <a:solidFill>
                  <a:srgbClr val="002060"/>
                </a:solidFill>
              </a:rPr>
              <a:t>How to Support Learning at Home</a:t>
            </a:r>
            <a:br>
              <a:rPr lang="en-US" sz="5000" b="1" dirty="0">
                <a:solidFill>
                  <a:srgbClr val="002060"/>
                </a:solidFill>
              </a:rPr>
            </a:br>
            <a:br>
              <a:rPr lang="en-US" sz="5000" b="1" dirty="0">
                <a:solidFill>
                  <a:srgbClr val="002060"/>
                </a:solidFill>
              </a:rPr>
            </a:br>
            <a:endParaRPr lang="en-GB" sz="5000" b="1" dirty="0">
              <a:solidFill>
                <a:srgbClr val="002060"/>
              </a:solidFill>
            </a:endParaRPr>
          </a:p>
        </p:txBody>
      </p:sp>
      <p:sp>
        <p:nvSpPr>
          <p:cNvPr id="3" name="Subtitle 2">
            <a:extLst>
              <a:ext uri="{FF2B5EF4-FFF2-40B4-BE49-F238E27FC236}">
                <a16:creationId xmlns:a16="http://schemas.microsoft.com/office/drawing/2014/main" id="{C4576D59-BE85-42BD-A0CC-10952ABBE689}"/>
              </a:ext>
            </a:extLst>
          </p:cNvPr>
          <p:cNvSpPr>
            <a:spLocks noGrp="1"/>
          </p:cNvSpPr>
          <p:nvPr>
            <p:ph type="subTitle" idx="1"/>
          </p:nvPr>
        </p:nvSpPr>
        <p:spPr>
          <a:xfrm>
            <a:off x="1524000" y="3602038"/>
            <a:ext cx="9144000" cy="1655762"/>
          </a:xfrm>
        </p:spPr>
        <p:txBody>
          <a:bodyPr/>
          <a:lstStyle/>
          <a:p>
            <a:endParaRPr lang="en-US" dirty="0"/>
          </a:p>
          <a:p>
            <a:r>
              <a:rPr lang="en-US" sz="3600" dirty="0">
                <a:solidFill>
                  <a:srgbClr val="7030A0"/>
                </a:solidFill>
              </a:rPr>
              <a:t>T</a:t>
            </a:r>
            <a:r>
              <a:rPr lang="en-GB" sz="3600" dirty="0" err="1">
                <a:solidFill>
                  <a:srgbClr val="7030A0"/>
                </a:solidFill>
              </a:rPr>
              <a:t>hursday</a:t>
            </a:r>
            <a:r>
              <a:rPr lang="en-GB" sz="3600" dirty="0">
                <a:solidFill>
                  <a:srgbClr val="7030A0"/>
                </a:solidFill>
              </a:rPr>
              <a:t> 21</a:t>
            </a:r>
            <a:r>
              <a:rPr lang="en-GB" sz="3600" baseline="30000" dirty="0">
                <a:solidFill>
                  <a:srgbClr val="7030A0"/>
                </a:solidFill>
              </a:rPr>
              <a:t>st</a:t>
            </a:r>
            <a:r>
              <a:rPr lang="en-GB" sz="3600" dirty="0">
                <a:solidFill>
                  <a:srgbClr val="7030A0"/>
                </a:solidFill>
              </a:rPr>
              <a:t> September 2023</a:t>
            </a:r>
          </a:p>
        </p:txBody>
      </p:sp>
    </p:spTree>
    <p:extLst>
      <p:ext uri="{BB962C8B-B14F-4D97-AF65-F5344CB8AC3E}">
        <p14:creationId xmlns:p14="http://schemas.microsoft.com/office/powerpoint/2010/main" val="1024470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38C5E9-1B80-493B-BFCC-E34D57498416}"/>
              </a:ext>
            </a:extLst>
          </p:cNvPr>
          <p:cNvSpPr>
            <a:spLocks noGrp="1"/>
          </p:cNvSpPr>
          <p:nvPr>
            <p:ph idx="1"/>
          </p:nvPr>
        </p:nvSpPr>
        <p:spPr>
          <a:xfrm>
            <a:off x="623596" y="3196026"/>
            <a:ext cx="6644951" cy="3836435"/>
          </a:xfrm>
        </p:spPr>
        <p:txBody>
          <a:bodyPr/>
          <a:lstStyle/>
          <a:p>
            <a:pPr marL="0" indent="0">
              <a:buNone/>
            </a:pPr>
            <a:r>
              <a:rPr lang="en-US" dirty="0">
                <a:solidFill>
                  <a:srgbClr val="7030A0"/>
                </a:solidFill>
              </a:rPr>
              <a:t>The second key factor is parents actively supporting their children’s learning at home.</a:t>
            </a:r>
          </a:p>
          <a:p>
            <a:pPr marL="0" indent="0">
              <a:buNone/>
            </a:pPr>
            <a:endParaRPr lang="en-US" dirty="0">
              <a:solidFill>
                <a:srgbClr val="7030A0"/>
              </a:solidFill>
            </a:endParaRPr>
          </a:p>
          <a:p>
            <a:pPr marL="0" indent="0">
              <a:buNone/>
            </a:pPr>
            <a:r>
              <a:rPr lang="en-US" dirty="0">
                <a:solidFill>
                  <a:srgbClr val="7030A0"/>
                </a:solidFill>
              </a:rPr>
              <a:t>This doesn't have to be a negative experience – learning should be fun!</a:t>
            </a:r>
            <a:endParaRPr lang="en-GB" dirty="0">
              <a:solidFill>
                <a:srgbClr val="7030A0"/>
              </a:solidFill>
            </a:endParaRPr>
          </a:p>
        </p:txBody>
      </p:sp>
      <p:pic>
        <p:nvPicPr>
          <p:cNvPr id="4" name="Picture 3">
            <a:extLst>
              <a:ext uri="{FF2B5EF4-FFF2-40B4-BE49-F238E27FC236}">
                <a16:creationId xmlns:a16="http://schemas.microsoft.com/office/drawing/2014/main" id="{7834A836-8A9E-4FC3-B5A4-7CCB858E321C}"/>
              </a:ext>
            </a:extLst>
          </p:cNvPr>
          <p:cNvPicPr>
            <a:picLocks noChangeAspect="1"/>
          </p:cNvPicPr>
          <p:nvPr/>
        </p:nvPicPr>
        <p:blipFill>
          <a:blip r:embed="rId2"/>
          <a:stretch>
            <a:fillRect/>
          </a:stretch>
        </p:blipFill>
        <p:spPr>
          <a:xfrm>
            <a:off x="8173616" y="345330"/>
            <a:ext cx="3793380" cy="3207206"/>
          </a:xfrm>
          <a:prstGeom prst="rect">
            <a:avLst/>
          </a:prstGeom>
        </p:spPr>
      </p:pic>
      <p:pic>
        <p:nvPicPr>
          <p:cNvPr id="5" name="Picture 4">
            <a:extLst>
              <a:ext uri="{FF2B5EF4-FFF2-40B4-BE49-F238E27FC236}">
                <a16:creationId xmlns:a16="http://schemas.microsoft.com/office/drawing/2014/main" id="{1F29E49F-929F-458D-83D8-1A5AD1702823}"/>
              </a:ext>
            </a:extLst>
          </p:cNvPr>
          <p:cNvPicPr>
            <a:picLocks noChangeAspect="1"/>
          </p:cNvPicPr>
          <p:nvPr/>
        </p:nvPicPr>
        <p:blipFill>
          <a:blip r:embed="rId3"/>
          <a:stretch>
            <a:fillRect/>
          </a:stretch>
        </p:blipFill>
        <p:spPr>
          <a:xfrm>
            <a:off x="7374099" y="3715819"/>
            <a:ext cx="4320776" cy="2796851"/>
          </a:xfrm>
          <a:prstGeom prst="rect">
            <a:avLst/>
          </a:prstGeom>
        </p:spPr>
      </p:pic>
      <p:pic>
        <p:nvPicPr>
          <p:cNvPr id="6" name="Picture 5">
            <a:extLst>
              <a:ext uri="{FF2B5EF4-FFF2-40B4-BE49-F238E27FC236}">
                <a16:creationId xmlns:a16="http://schemas.microsoft.com/office/drawing/2014/main" id="{D59C5D30-117D-482C-8879-93338024C0D0}"/>
              </a:ext>
            </a:extLst>
          </p:cNvPr>
          <p:cNvPicPr>
            <a:picLocks noChangeAspect="1"/>
          </p:cNvPicPr>
          <p:nvPr/>
        </p:nvPicPr>
        <p:blipFill>
          <a:blip r:embed="rId4"/>
          <a:stretch>
            <a:fillRect/>
          </a:stretch>
        </p:blipFill>
        <p:spPr>
          <a:xfrm>
            <a:off x="1202968" y="152205"/>
            <a:ext cx="3956861" cy="2570700"/>
          </a:xfrm>
          <a:prstGeom prst="rect">
            <a:avLst/>
          </a:prstGeom>
        </p:spPr>
      </p:pic>
    </p:spTree>
    <p:extLst>
      <p:ext uri="{BB962C8B-B14F-4D97-AF65-F5344CB8AC3E}">
        <p14:creationId xmlns:p14="http://schemas.microsoft.com/office/powerpoint/2010/main" val="1228972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38C5E9-1B80-493B-BFCC-E34D57498416}"/>
              </a:ext>
            </a:extLst>
          </p:cNvPr>
          <p:cNvSpPr>
            <a:spLocks noGrp="1"/>
          </p:cNvSpPr>
          <p:nvPr>
            <p:ph idx="1"/>
          </p:nvPr>
        </p:nvSpPr>
        <p:spPr>
          <a:xfrm>
            <a:off x="623596" y="3196026"/>
            <a:ext cx="6644951" cy="3836435"/>
          </a:xfrm>
        </p:spPr>
        <p:txBody>
          <a:bodyPr/>
          <a:lstStyle/>
          <a:p>
            <a:pPr marL="0" indent="0">
              <a:buNone/>
            </a:pPr>
            <a:r>
              <a:rPr lang="en-US" dirty="0">
                <a:solidFill>
                  <a:srgbClr val="7030A0"/>
                </a:solidFill>
              </a:rPr>
              <a:t>The second key factor is parents actively supporting their children’s learning at home.</a:t>
            </a:r>
          </a:p>
          <a:p>
            <a:pPr marL="0" indent="0">
              <a:buNone/>
            </a:pPr>
            <a:endParaRPr lang="en-US" dirty="0">
              <a:solidFill>
                <a:srgbClr val="7030A0"/>
              </a:solidFill>
            </a:endParaRPr>
          </a:p>
          <a:p>
            <a:pPr marL="0" indent="0">
              <a:buNone/>
            </a:pPr>
            <a:r>
              <a:rPr lang="en-US" dirty="0">
                <a:solidFill>
                  <a:srgbClr val="7030A0"/>
                </a:solidFill>
              </a:rPr>
              <a:t>This doesn't have to be a negative experience – learning should be fun!</a:t>
            </a:r>
            <a:endParaRPr lang="en-GB" dirty="0">
              <a:solidFill>
                <a:srgbClr val="7030A0"/>
              </a:solidFill>
            </a:endParaRPr>
          </a:p>
        </p:txBody>
      </p:sp>
      <p:pic>
        <p:nvPicPr>
          <p:cNvPr id="4" name="Picture 3">
            <a:extLst>
              <a:ext uri="{FF2B5EF4-FFF2-40B4-BE49-F238E27FC236}">
                <a16:creationId xmlns:a16="http://schemas.microsoft.com/office/drawing/2014/main" id="{7834A836-8A9E-4FC3-B5A4-7CCB858E321C}"/>
              </a:ext>
            </a:extLst>
          </p:cNvPr>
          <p:cNvPicPr>
            <a:picLocks noChangeAspect="1"/>
          </p:cNvPicPr>
          <p:nvPr/>
        </p:nvPicPr>
        <p:blipFill>
          <a:blip r:embed="rId2"/>
          <a:stretch>
            <a:fillRect/>
          </a:stretch>
        </p:blipFill>
        <p:spPr>
          <a:xfrm>
            <a:off x="8173616" y="345330"/>
            <a:ext cx="3793380" cy="3207206"/>
          </a:xfrm>
          <a:prstGeom prst="rect">
            <a:avLst/>
          </a:prstGeom>
        </p:spPr>
      </p:pic>
      <p:pic>
        <p:nvPicPr>
          <p:cNvPr id="5" name="Picture 4">
            <a:extLst>
              <a:ext uri="{FF2B5EF4-FFF2-40B4-BE49-F238E27FC236}">
                <a16:creationId xmlns:a16="http://schemas.microsoft.com/office/drawing/2014/main" id="{1F29E49F-929F-458D-83D8-1A5AD1702823}"/>
              </a:ext>
            </a:extLst>
          </p:cNvPr>
          <p:cNvPicPr>
            <a:picLocks noChangeAspect="1"/>
          </p:cNvPicPr>
          <p:nvPr/>
        </p:nvPicPr>
        <p:blipFill>
          <a:blip r:embed="rId3"/>
          <a:stretch>
            <a:fillRect/>
          </a:stretch>
        </p:blipFill>
        <p:spPr>
          <a:xfrm>
            <a:off x="7374099" y="3715819"/>
            <a:ext cx="4320776" cy="2796851"/>
          </a:xfrm>
          <a:prstGeom prst="rect">
            <a:avLst/>
          </a:prstGeom>
        </p:spPr>
      </p:pic>
      <p:pic>
        <p:nvPicPr>
          <p:cNvPr id="6" name="Picture 5">
            <a:extLst>
              <a:ext uri="{FF2B5EF4-FFF2-40B4-BE49-F238E27FC236}">
                <a16:creationId xmlns:a16="http://schemas.microsoft.com/office/drawing/2014/main" id="{D59C5D30-117D-482C-8879-93338024C0D0}"/>
              </a:ext>
            </a:extLst>
          </p:cNvPr>
          <p:cNvPicPr>
            <a:picLocks noChangeAspect="1"/>
          </p:cNvPicPr>
          <p:nvPr/>
        </p:nvPicPr>
        <p:blipFill>
          <a:blip r:embed="rId4"/>
          <a:stretch>
            <a:fillRect/>
          </a:stretch>
        </p:blipFill>
        <p:spPr>
          <a:xfrm>
            <a:off x="1202968" y="152205"/>
            <a:ext cx="3956861" cy="2570700"/>
          </a:xfrm>
          <a:prstGeom prst="rect">
            <a:avLst/>
          </a:prstGeom>
        </p:spPr>
      </p:pic>
      <p:sp>
        <p:nvSpPr>
          <p:cNvPr id="2" name="Flowchart: Alternate Process 1">
            <a:extLst>
              <a:ext uri="{FF2B5EF4-FFF2-40B4-BE49-F238E27FC236}">
                <a16:creationId xmlns:a16="http://schemas.microsoft.com/office/drawing/2014/main" id="{581CBDB1-3536-48DB-9E6B-07CD0F0A0C6C}"/>
              </a:ext>
            </a:extLst>
          </p:cNvPr>
          <p:cNvSpPr/>
          <p:nvPr/>
        </p:nvSpPr>
        <p:spPr>
          <a:xfrm>
            <a:off x="5383763" y="345330"/>
            <a:ext cx="2537927" cy="2584482"/>
          </a:xfrm>
          <a:prstGeom prst="flowChartAlternateProcess">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rPr>
              <a:t>Try not to refer to any negative feelings or experiences you had yourself…unless they can be used to help your child.</a:t>
            </a:r>
            <a:endParaRPr lang="en-GB" sz="2000" dirty="0">
              <a:solidFill>
                <a:srgbClr val="002060"/>
              </a:solidFill>
            </a:endParaRPr>
          </a:p>
        </p:txBody>
      </p:sp>
    </p:spTree>
    <p:extLst>
      <p:ext uri="{BB962C8B-B14F-4D97-AF65-F5344CB8AC3E}">
        <p14:creationId xmlns:p14="http://schemas.microsoft.com/office/powerpoint/2010/main" val="1931122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6DDEA66-6EF3-4170-9FBB-28FAD9FE1A27}"/>
              </a:ext>
            </a:extLst>
          </p:cNvPr>
          <p:cNvSpPr>
            <a:spLocks noGrp="1"/>
          </p:cNvSpPr>
          <p:nvPr>
            <p:ph idx="1"/>
          </p:nvPr>
        </p:nvSpPr>
        <p:spPr>
          <a:xfrm>
            <a:off x="712365" y="914392"/>
            <a:ext cx="10515600" cy="2780530"/>
          </a:xfrm>
        </p:spPr>
        <p:txBody>
          <a:bodyPr/>
          <a:lstStyle/>
          <a:p>
            <a:pPr marL="0" indent="0" algn="ctr">
              <a:buNone/>
            </a:pPr>
            <a:r>
              <a:rPr lang="en-US" dirty="0">
                <a:solidFill>
                  <a:srgbClr val="7030A0"/>
                </a:solidFill>
              </a:rPr>
              <a:t>The Office for National Statistics carried out research in 2020 entitled:</a:t>
            </a:r>
          </a:p>
          <a:p>
            <a:pPr marL="0" indent="0" algn="ctr">
              <a:buNone/>
            </a:pPr>
            <a:endParaRPr lang="en-US" dirty="0"/>
          </a:p>
          <a:p>
            <a:pPr marL="0" indent="0" algn="ctr">
              <a:buNone/>
            </a:pPr>
            <a:r>
              <a:rPr lang="en-US" b="1" dirty="0">
                <a:solidFill>
                  <a:srgbClr val="002060"/>
                </a:solidFill>
              </a:rPr>
              <a:t>Children’s views on well-being and what makes a happy life, UK: 2020</a:t>
            </a:r>
          </a:p>
          <a:p>
            <a:pPr algn="ctr"/>
            <a:endParaRPr lang="en-US" dirty="0"/>
          </a:p>
          <a:p>
            <a:pPr marL="0" indent="0" algn="ctr">
              <a:buNone/>
            </a:pPr>
            <a:r>
              <a:rPr lang="en-US" dirty="0">
                <a:solidFill>
                  <a:srgbClr val="7030A0"/>
                </a:solidFill>
              </a:rPr>
              <a:t>T</a:t>
            </a:r>
            <a:r>
              <a:rPr lang="en-GB" dirty="0" err="1">
                <a:solidFill>
                  <a:srgbClr val="7030A0"/>
                </a:solidFill>
              </a:rPr>
              <a:t>hese</a:t>
            </a:r>
            <a:r>
              <a:rPr lang="en-GB" dirty="0">
                <a:solidFill>
                  <a:srgbClr val="7030A0"/>
                </a:solidFill>
              </a:rPr>
              <a:t> are a couple of the things children felt were important…</a:t>
            </a:r>
          </a:p>
        </p:txBody>
      </p:sp>
      <p:pic>
        <p:nvPicPr>
          <p:cNvPr id="5" name="Picture 4">
            <a:extLst>
              <a:ext uri="{FF2B5EF4-FFF2-40B4-BE49-F238E27FC236}">
                <a16:creationId xmlns:a16="http://schemas.microsoft.com/office/drawing/2014/main" id="{824A2887-0831-413D-9D29-1116A746018F}"/>
              </a:ext>
            </a:extLst>
          </p:cNvPr>
          <p:cNvPicPr/>
          <p:nvPr/>
        </p:nvPicPr>
        <p:blipFill>
          <a:blip r:embed="rId2"/>
          <a:stretch>
            <a:fillRect/>
          </a:stretch>
        </p:blipFill>
        <p:spPr>
          <a:xfrm>
            <a:off x="3596854" y="3694922"/>
            <a:ext cx="4921995" cy="2341984"/>
          </a:xfrm>
          <a:prstGeom prst="rect">
            <a:avLst/>
          </a:prstGeom>
        </p:spPr>
      </p:pic>
    </p:spTree>
    <p:extLst>
      <p:ext uri="{BB962C8B-B14F-4D97-AF65-F5344CB8AC3E}">
        <p14:creationId xmlns:p14="http://schemas.microsoft.com/office/powerpoint/2010/main" val="955334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223349-FE0A-427F-B4D7-B8AC39596F42}"/>
              </a:ext>
            </a:extLst>
          </p:cNvPr>
          <p:cNvSpPr>
            <a:spLocks noGrp="1"/>
          </p:cNvSpPr>
          <p:nvPr>
            <p:ph idx="1"/>
          </p:nvPr>
        </p:nvSpPr>
        <p:spPr>
          <a:xfrm>
            <a:off x="838200" y="1243099"/>
            <a:ext cx="10515600" cy="5614901"/>
          </a:xfrm>
        </p:spPr>
        <p:txBody>
          <a:bodyPr/>
          <a:lstStyle/>
          <a:p>
            <a:r>
              <a:rPr lang="en-US" dirty="0">
                <a:solidFill>
                  <a:srgbClr val="7030A0"/>
                </a:solidFill>
              </a:rPr>
              <a:t>Feeling loved and having positive, supportive relationships, particularly with friends and family, including having someone to talk to and rely on were consistently stated as a top priority for children to have a happy life.</a:t>
            </a:r>
          </a:p>
          <a:p>
            <a:endParaRPr lang="en-US" dirty="0">
              <a:solidFill>
                <a:srgbClr val="7030A0"/>
              </a:solidFill>
            </a:endParaRPr>
          </a:p>
          <a:p>
            <a:pPr marL="0" indent="0">
              <a:buNone/>
            </a:pPr>
            <a:endParaRPr lang="en-US" dirty="0">
              <a:solidFill>
                <a:srgbClr val="7030A0"/>
              </a:solidFill>
            </a:endParaRPr>
          </a:p>
          <a:p>
            <a:r>
              <a:rPr lang="en-US" dirty="0">
                <a:solidFill>
                  <a:srgbClr val="7030A0"/>
                </a:solidFill>
              </a:rPr>
              <a:t>A desire to spend quality time with family was expressed by children in relation to everyday things like having dinner together. This sentiment was also connected to parents paying attention to their children and "spending less time on their phones", for example.</a:t>
            </a:r>
            <a:endParaRPr lang="en-GB" dirty="0">
              <a:solidFill>
                <a:srgbClr val="7030A0"/>
              </a:solidFill>
            </a:endParaRPr>
          </a:p>
        </p:txBody>
      </p:sp>
    </p:spTree>
    <p:extLst>
      <p:ext uri="{BB962C8B-B14F-4D97-AF65-F5344CB8AC3E}">
        <p14:creationId xmlns:p14="http://schemas.microsoft.com/office/powerpoint/2010/main" val="2472685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264360-1867-4E61-8A39-9589349AF688}"/>
              </a:ext>
            </a:extLst>
          </p:cNvPr>
          <p:cNvSpPr/>
          <p:nvPr/>
        </p:nvSpPr>
        <p:spPr>
          <a:xfrm>
            <a:off x="545284" y="566786"/>
            <a:ext cx="10922466" cy="6555641"/>
          </a:xfrm>
          <a:prstGeom prst="rect">
            <a:avLst/>
          </a:prstGeom>
        </p:spPr>
        <p:txBody>
          <a:bodyPr wrap="square">
            <a:spAutoFit/>
          </a:bodyPr>
          <a:lstStyle/>
          <a:p>
            <a:r>
              <a:rPr lang="en-US" sz="2400" b="1" dirty="0">
                <a:solidFill>
                  <a:srgbClr val="002060"/>
                </a:solidFill>
              </a:rPr>
              <a:t>Why are home-school partnerships important?</a:t>
            </a:r>
          </a:p>
          <a:p>
            <a:endParaRPr lang="en-US" sz="2400" dirty="0">
              <a:solidFill>
                <a:srgbClr val="111111"/>
              </a:solidFill>
            </a:endParaRPr>
          </a:p>
          <a:p>
            <a:r>
              <a:rPr lang="en-US" sz="2400" dirty="0">
                <a:solidFill>
                  <a:srgbClr val="7030A0"/>
                </a:solidFill>
              </a:rPr>
              <a:t>Research has found that parental or family involvement in school-based learning activities is correlated with </a:t>
            </a:r>
            <a:r>
              <a:rPr lang="en-US" sz="2400" dirty="0">
                <a:solidFill>
                  <a:srgbClr val="FF0000"/>
                </a:solidFill>
              </a:rPr>
              <a:t>improved student outcomes</a:t>
            </a:r>
            <a:r>
              <a:rPr lang="en-US" sz="2400" dirty="0">
                <a:solidFill>
                  <a:srgbClr val="7030A0"/>
                </a:solidFill>
              </a:rPr>
              <a:t>. A comprehensive meta-analysis comparing a wide range of educational interventions found that parent involvement had </a:t>
            </a:r>
            <a:r>
              <a:rPr lang="en-US" sz="2400" dirty="0">
                <a:solidFill>
                  <a:srgbClr val="FF0000"/>
                </a:solidFill>
              </a:rPr>
              <a:t>a larger effect on student academic achievement than most other interventions</a:t>
            </a:r>
            <a:r>
              <a:rPr lang="en-US" sz="2400" dirty="0">
                <a:solidFill>
                  <a:srgbClr val="7030A0"/>
                </a:solidFill>
              </a:rPr>
              <a:t>. Other longitudinal studies suggest parental involvement is more </a:t>
            </a:r>
            <a:r>
              <a:rPr lang="en-US" sz="2400" dirty="0">
                <a:solidFill>
                  <a:srgbClr val="FF0000"/>
                </a:solidFill>
              </a:rPr>
              <a:t>strongly connected to achievement and attainment </a:t>
            </a:r>
            <a:r>
              <a:rPr lang="en-US" sz="2400" dirty="0">
                <a:solidFill>
                  <a:srgbClr val="7030A0"/>
                </a:solidFill>
              </a:rPr>
              <a:t>than the family’s socioeconomic background, ethnicity or family structure. Parental involvement is associated with </a:t>
            </a:r>
            <a:r>
              <a:rPr lang="en-US" sz="2400" dirty="0">
                <a:solidFill>
                  <a:srgbClr val="FF0000"/>
                </a:solidFill>
              </a:rPr>
              <a:t>better psychosocial adjustment and higher achievement </a:t>
            </a:r>
            <a:r>
              <a:rPr lang="en-US" sz="2400" dirty="0">
                <a:solidFill>
                  <a:srgbClr val="7030A0"/>
                </a:solidFill>
              </a:rPr>
              <a:t>at age 7 and at age 11, although the findings on the impact on adolescents’ learning is mixed. However, the benefits of parent involvement in one school subject or area are also found to be confined to that area, that is, parent involvement in reading improves students’ reading attainment but not their attainment in mathematics.</a:t>
            </a:r>
          </a:p>
          <a:p>
            <a:endParaRPr lang="en-US" i="1" dirty="0">
              <a:solidFill>
                <a:srgbClr val="002060"/>
              </a:solidFill>
            </a:endParaRPr>
          </a:p>
          <a:p>
            <a:r>
              <a:rPr lang="en-US" sz="2400" i="1" dirty="0">
                <a:solidFill>
                  <a:srgbClr val="002060"/>
                </a:solidFill>
              </a:rPr>
              <a:t>The Education Hub  2019</a:t>
            </a:r>
          </a:p>
          <a:p>
            <a:endParaRPr lang="en-US" b="0" i="0" dirty="0">
              <a:solidFill>
                <a:srgbClr val="222222"/>
              </a:solidFill>
              <a:effectLst/>
              <a:latin typeface="Roboto"/>
            </a:endParaRPr>
          </a:p>
          <a:p>
            <a:endParaRPr lang="en-US" b="0" i="0" dirty="0">
              <a:solidFill>
                <a:srgbClr val="222222"/>
              </a:solidFill>
              <a:effectLst/>
              <a:latin typeface="Roboto"/>
            </a:endParaRPr>
          </a:p>
        </p:txBody>
      </p:sp>
    </p:spTree>
    <p:extLst>
      <p:ext uri="{BB962C8B-B14F-4D97-AF65-F5344CB8AC3E}">
        <p14:creationId xmlns:p14="http://schemas.microsoft.com/office/powerpoint/2010/main" val="2104442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7F1C9A-3B57-459B-95A9-C6333413EA9D}"/>
              </a:ext>
            </a:extLst>
          </p:cNvPr>
          <p:cNvSpPr/>
          <p:nvPr/>
        </p:nvSpPr>
        <p:spPr>
          <a:xfrm>
            <a:off x="1073790" y="582067"/>
            <a:ext cx="9915788" cy="5693866"/>
          </a:xfrm>
          <a:prstGeom prst="rect">
            <a:avLst/>
          </a:prstGeom>
        </p:spPr>
        <p:txBody>
          <a:bodyPr wrap="square">
            <a:spAutoFit/>
          </a:bodyPr>
          <a:lstStyle/>
          <a:p>
            <a:pPr>
              <a:spcAft>
                <a:spcPts val="600"/>
              </a:spcAft>
            </a:pPr>
            <a:r>
              <a:rPr lang="en-US" sz="2200" b="1" dirty="0">
                <a:solidFill>
                  <a:srgbClr val="002060"/>
                </a:solidFill>
              </a:rPr>
              <a:t>The research base correlates parental involvement in school activities with:</a:t>
            </a:r>
          </a:p>
          <a:p>
            <a:pPr>
              <a:spcAft>
                <a:spcPts val="600"/>
              </a:spcAft>
            </a:pPr>
            <a:endParaRPr lang="en-US" sz="1200" dirty="0">
              <a:solidFill>
                <a:srgbClr val="222222"/>
              </a:solidFill>
            </a:endParaRPr>
          </a:p>
          <a:p>
            <a:pPr>
              <a:spcAft>
                <a:spcPts val="600"/>
              </a:spcAft>
              <a:buFont typeface="Arial" panose="020B0604020202020204" pitchFamily="34" charset="0"/>
              <a:buChar char="•"/>
            </a:pPr>
            <a:r>
              <a:rPr lang="en-US" sz="2000" dirty="0">
                <a:solidFill>
                  <a:srgbClr val="222222"/>
                </a:solidFill>
              </a:rPr>
              <a:t> </a:t>
            </a:r>
            <a:r>
              <a:rPr lang="en-US" sz="2000" dirty="0">
                <a:solidFill>
                  <a:srgbClr val="FF0000"/>
                </a:solidFill>
              </a:rPr>
              <a:t>Improved student outcomes/achievement</a:t>
            </a:r>
            <a:r>
              <a:rPr lang="en-US" sz="2000" dirty="0">
                <a:solidFill>
                  <a:srgbClr val="7030A0"/>
                </a:solidFill>
              </a:rPr>
              <a:t>, in some cases</a:t>
            </a:r>
          </a:p>
          <a:p>
            <a:pPr>
              <a:spcAft>
                <a:spcPts val="600"/>
              </a:spcAft>
              <a:buFont typeface="Arial" panose="020B0604020202020204" pitchFamily="34" charset="0"/>
              <a:buChar char="•"/>
            </a:pPr>
            <a:r>
              <a:rPr lang="en-US" sz="2000" dirty="0">
                <a:solidFill>
                  <a:srgbClr val="7030A0"/>
                </a:solidFill>
              </a:rPr>
              <a:t> Higher homework completion rates, more time spent on homework, and </a:t>
            </a:r>
            <a:r>
              <a:rPr lang="en-US" sz="2000" dirty="0">
                <a:solidFill>
                  <a:srgbClr val="FF0000"/>
                </a:solidFill>
              </a:rPr>
              <a:t>more effective</a:t>
            </a:r>
          </a:p>
          <a:p>
            <a:pPr>
              <a:spcAft>
                <a:spcPts val="600"/>
              </a:spcAft>
            </a:pPr>
            <a:r>
              <a:rPr lang="en-US" sz="2000" dirty="0">
                <a:solidFill>
                  <a:srgbClr val="FF0000"/>
                </a:solidFill>
              </a:rPr>
              <a:t>  learning through homework</a:t>
            </a:r>
          </a:p>
          <a:p>
            <a:pPr>
              <a:spcAft>
                <a:spcPts val="600"/>
              </a:spcAft>
              <a:buFont typeface="Arial" panose="020B0604020202020204" pitchFamily="34" charset="0"/>
              <a:buChar char="•"/>
            </a:pPr>
            <a:r>
              <a:rPr lang="en-US" sz="2000" dirty="0">
                <a:solidFill>
                  <a:srgbClr val="7030A0"/>
                </a:solidFill>
              </a:rPr>
              <a:t> Students’ self-regulation, </a:t>
            </a:r>
            <a:r>
              <a:rPr lang="en-US" sz="2000" dirty="0">
                <a:solidFill>
                  <a:srgbClr val="FF0000"/>
                </a:solidFill>
              </a:rPr>
              <a:t>social skills, better </a:t>
            </a:r>
            <a:r>
              <a:rPr lang="en-US" sz="2000" dirty="0" err="1">
                <a:solidFill>
                  <a:srgbClr val="FF0000"/>
                </a:solidFill>
              </a:rPr>
              <a:t>behaviour</a:t>
            </a:r>
            <a:r>
              <a:rPr lang="en-US" sz="2000" dirty="0">
                <a:solidFill>
                  <a:srgbClr val="FF0000"/>
                </a:solidFill>
              </a:rPr>
              <a:t> and discipline</a:t>
            </a:r>
          </a:p>
          <a:p>
            <a:pPr>
              <a:spcAft>
                <a:spcPts val="600"/>
              </a:spcAft>
              <a:buFont typeface="Arial" panose="020B0604020202020204" pitchFamily="34" charset="0"/>
              <a:buChar char="•"/>
            </a:pPr>
            <a:r>
              <a:rPr lang="en-US" sz="2000" dirty="0">
                <a:solidFill>
                  <a:srgbClr val="7030A0"/>
                </a:solidFill>
              </a:rPr>
              <a:t> Lower drop-out rates and </a:t>
            </a:r>
            <a:r>
              <a:rPr lang="en-US" sz="2000" dirty="0">
                <a:solidFill>
                  <a:srgbClr val="FF0000"/>
                </a:solidFill>
              </a:rPr>
              <a:t>better attendance</a:t>
            </a:r>
          </a:p>
          <a:p>
            <a:pPr>
              <a:spcAft>
                <a:spcPts val="600"/>
              </a:spcAft>
              <a:buFont typeface="Arial" panose="020B0604020202020204" pitchFamily="34" charset="0"/>
              <a:buChar char="•"/>
            </a:pPr>
            <a:r>
              <a:rPr lang="en-US" sz="2000" dirty="0">
                <a:solidFill>
                  <a:srgbClr val="7030A0"/>
                </a:solidFill>
              </a:rPr>
              <a:t> Students’ </a:t>
            </a:r>
            <a:r>
              <a:rPr lang="en-US" sz="2000" dirty="0">
                <a:solidFill>
                  <a:srgbClr val="FF0000"/>
                </a:solidFill>
              </a:rPr>
              <a:t>positive engagement with peers and adults</a:t>
            </a:r>
            <a:r>
              <a:rPr lang="en-US" sz="2000" dirty="0">
                <a:solidFill>
                  <a:srgbClr val="7030A0"/>
                </a:solidFill>
              </a:rPr>
              <a:t>, and enhanced relationships between</a:t>
            </a:r>
          </a:p>
          <a:p>
            <a:pPr>
              <a:spcAft>
                <a:spcPts val="600"/>
              </a:spcAft>
            </a:pPr>
            <a:r>
              <a:rPr lang="en-US" sz="2000" dirty="0">
                <a:solidFill>
                  <a:srgbClr val="7030A0"/>
                </a:solidFill>
              </a:rPr>
              <a:t>  parents, teachers and students</a:t>
            </a:r>
          </a:p>
          <a:p>
            <a:pPr>
              <a:spcAft>
                <a:spcPts val="600"/>
              </a:spcAft>
              <a:buFont typeface="Arial" panose="020B0604020202020204" pitchFamily="34" charset="0"/>
              <a:buChar char="•"/>
            </a:pPr>
            <a:r>
              <a:rPr lang="en-US" sz="2000" dirty="0">
                <a:solidFill>
                  <a:srgbClr val="7030A0"/>
                </a:solidFill>
              </a:rPr>
              <a:t> Increased </a:t>
            </a:r>
            <a:r>
              <a:rPr lang="en-US" sz="2000" dirty="0">
                <a:solidFill>
                  <a:srgbClr val="FF0000"/>
                </a:solidFill>
              </a:rPr>
              <a:t>feelings of competence </a:t>
            </a:r>
            <a:r>
              <a:rPr lang="en-US" sz="2000" dirty="0">
                <a:solidFill>
                  <a:srgbClr val="7030A0"/>
                </a:solidFill>
              </a:rPr>
              <a:t>or capability, </a:t>
            </a:r>
            <a:r>
              <a:rPr lang="en-US" sz="2000" dirty="0">
                <a:solidFill>
                  <a:srgbClr val="FF0000"/>
                </a:solidFill>
              </a:rPr>
              <a:t>positive engagement with learning </a:t>
            </a:r>
            <a:r>
              <a:rPr lang="en-US" sz="2000" dirty="0">
                <a:solidFill>
                  <a:srgbClr val="7030A0"/>
                </a:solidFill>
              </a:rPr>
              <a:t>and</a:t>
            </a:r>
          </a:p>
          <a:p>
            <a:pPr>
              <a:spcAft>
                <a:spcPts val="600"/>
              </a:spcAft>
            </a:pPr>
            <a:r>
              <a:rPr lang="en-US" sz="2000" dirty="0">
                <a:solidFill>
                  <a:srgbClr val="7030A0"/>
                </a:solidFill>
              </a:rPr>
              <a:t>  </a:t>
            </a:r>
            <a:r>
              <a:rPr lang="en-US" sz="2000" dirty="0">
                <a:solidFill>
                  <a:srgbClr val="FF0000"/>
                </a:solidFill>
              </a:rPr>
              <a:t>motivation to learn</a:t>
            </a:r>
            <a:r>
              <a:rPr lang="en-US" sz="2000" dirty="0">
                <a:solidFill>
                  <a:srgbClr val="7030A0"/>
                </a:solidFill>
              </a:rPr>
              <a:t>, persistence, and mastery goal orientations in which students seek</a:t>
            </a:r>
          </a:p>
          <a:p>
            <a:pPr>
              <a:spcAft>
                <a:spcPts val="600"/>
              </a:spcAft>
            </a:pPr>
            <a:r>
              <a:rPr lang="en-US" sz="2000" dirty="0">
                <a:solidFill>
                  <a:srgbClr val="7030A0"/>
                </a:solidFill>
              </a:rPr>
              <a:t>  challenging tasks and </a:t>
            </a:r>
            <a:r>
              <a:rPr lang="en-US" sz="2000" dirty="0">
                <a:solidFill>
                  <a:srgbClr val="FF0000"/>
                </a:solidFill>
              </a:rPr>
              <a:t>persist with academic challenges</a:t>
            </a:r>
          </a:p>
          <a:p>
            <a:pPr>
              <a:spcAft>
                <a:spcPts val="600"/>
              </a:spcAft>
              <a:buFont typeface="Arial" panose="020B0604020202020204" pitchFamily="34" charset="0"/>
              <a:buChar char="•"/>
            </a:pPr>
            <a:r>
              <a:rPr lang="en-US" sz="2000" dirty="0">
                <a:solidFill>
                  <a:srgbClr val="7030A0"/>
                </a:solidFill>
              </a:rPr>
              <a:t> </a:t>
            </a:r>
            <a:r>
              <a:rPr lang="en-US" sz="2000" dirty="0">
                <a:solidFill>
                  <a:srgbClr val="FF0000"/>
                </a:solidFill>
              </a:rPr>
              <a:t>High student aspirations </a:t>
            </a:r>
            <a:r>
              <a:rPr lang="en-US" sz="2000" dirty="0">
                <a:solidFill>
                  <a:srgbClr val="7030A0"/>
                </a:solidFill>
              </a:rPr>
              <a:t>with regard to education, and a greater likelihood of enrolling in</a:t>
            </a:r>
          </a:p>
          <a:p>
            <a:pPr>
              <a:spcAft>
                <a:spcPts val="600"/>
              </a:spcAft>
            </a:pPr>
            <a:r>
              <a:rPr lang="en-US" sz="2000" dirty="0">
                <a:solidFill>
                  <a:srgbClr val="7030A0"/>
                </a:solidFill>
              </a:rPr>
              <a:t>  higher education</a:t>
            </a:r>
          </a:p>
          <a:p>
            <a:pPr>
              <a:spcAft>
                <a:spcPts val="600"/>
              </a:spcAft>
              <a:buFont typeface="Arial" panose="020B0604020202020204" pitchFamily="34" charset="0"/>
              <a:buChar char="•"/>
            </a:pPr>
            <a:r>
              <a:rPr lang="en-US" sz="2000" dirty="0">
                <a:solidFill>
                  <a:srgbClr val="7030A0"/>
                </a:solidFill>
              </a:rPr>
              <a:t> Family members’ increased involvement in adult education opportunities</a:t>
            </a:r>
            <a:endParaRPr lang="en-US" sz="2000" b="0" i="0" dirty="0">
              <a:solidFill>
                <a:srgbClr val="7030A0"/>
              </a:solidFill>
              <a:effectLst/>
            </a:endParaRPr>
          </a:p>
        </p:txBody>
      </p:sp>
    </p:spTree>
    <p:extLst>
      <p:ext uri="{BB962C8B-B14F-4D97-AF65-F5344CB8AC3E}">
        <p14:creationId xmlns:p14="http://schemas.microsoft.com/office/powerpoint/2010/main" val="2393867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3BAE11-A714-4151-8A67-BF0277190007}"/>
              </a:ext>
            </a:extLst>
          </p:cNvPr>
          <p:cNvSpPr>
            <a:spLocks noGrp="1"/>
          </p:cNvSpPr>
          <p:nvPr>
            <p:ph idx="1"/>
          </p:nvPr>
        </p:nvSpPr>
        <p:spPr>
          <a:xfrm>
            <a:off x="838200" y="1019089"/>
            <a:ext cx="10515600" cy="3618321"/>
          </a:xfrm>
        </p:spPr>
        <p:txBody>
          <a:bodyPr>
            <a:normAutofit/>
          </a:bodyPr>
          <a:lstStyle/>
          <a:p>
            <a:pPr marL="0" indent="0" algn="ctr">
              <a:buNone/>
            </a:pPr>
            <a:r>
              <a:rPr lang="en-US" sz="3600" dirty="0">
                <a:solidFill>
                  <a:srgbClr val="7030A0"/>
                </a:solidFill>
              </a:rPr>
              <a:t>If we can combine quality family time with supporting learning, especially reading, our children will flourish.</a:t>
            </a:r>
            <a:endParaRPr lang="en-GB" sz="3600" dirty="0">
              <a:solidFill>
                <a:srgbClr val="7030A0"/>
              </a:solidFill>
            </a:endParaRPr>
          </a:p>
        </p:txBody>
      </p:sp>
      <p:pic>
        <p:nvPicPr>
          <p:cNvPr id="4" name="Picture 3">
            <a:extLst>
              <a:ext uri="{FF2B5EF4-FFF2-40B4-BE49-F238E27FC236}">
                <a16:creationId xmlns:a16="http://schemas.microsoft.com/office/drawing/2014/main" id="{F9CF9F63-F663-4A5F-B90E-49781BC325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1696" y="2323323"/>
            <a:ext cx="4137132" cy="4430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2776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F8D3C-37ED-48D6-8AA8-13C98650C98B}"/>
              </a:ext>
            </a:extLst>
          </p:cNvPr>
          <p:cNvSpPr>
            <a:spLocks noGrp="1"/>
          </p:cNvSpPr>
          <p:nvPr>
            <p:ph type="title"/>
          </p:nvPr>
        </p:nvSpPr>
        <p:spPr/>
        <p:txBody>
          <a:bodyPr/>
          <a:lstStyle/>
          <a:p>
            <a:r>
              <a:rPr lang="en-US" dirty="0">
                <a:solidFill>
                  <a:srgbClr val="002060"/>
                </a:solidFill>
              </a:rPr>
              <a:t>Reading &amp; Language – what the research says</a:t>
            </a:r>
            <a:endParaRPr lang="en-GB" dirty="0">
              <a:solidFill>
                <a:srgbClr val="002060"/>
              </a:solidFill>
            </a:endParaRPr>
          </a:p>
        </p:txBody>
      </p:sp>
      <p:sp>
        <p:nvSpPr>
          <p:cNvPr id="3" name="Content Placeholder 2">
            <a:extLst>
              <a:ext uri="{FF2B5EF4-FFF2-40B4-BE49-F238E27FC236}">
                <a16:creationId xmlns:a16="http://schemas.microsoft.com/office/drawing/2014/main" id="{31469222-CBE5-499E-A5B0-E9C00F49ADA6}"/>
              </a:ext>
            </a:extLst>
          </p:cNvPr>
          <p:cNvSpPr>
            <a:spLocks noGrp="1"/>
          </p:cNvSpPr>
          <p:nvPr>
            <p:ph idx="1"/>
          </p:nvPr>
        </p:nvSpPr>
        <p:spPr>
          <a:xfrm>
            <a:off x="838200" y="1825625"/>
            <a:ext cx="10515600" cy="1603375"/>
          </a:xfrm>
        </p:spPr>
        <p:txBody>
          <a:bodyPr/>
          <a:lstStyle/>
          <a:p>
            <a:pPr marL="0" indent="0">
              <a:buNone/>
            </a:pPr>
            <a:r>
              <a:rPr lang="en-US" b="1" dirty="0">
                <a:solidFill>
                  <a:srgbClr val="7030A0"/>
                </a:solidFill>
              </a:rPr>
              <a:t>Indirect vocabulary learning</a:t>
            </a:r>
          </a:p>
          <a:p>
            <a:pPr marL="0" indent="0">
              <a:buNone/>
            </a:pPr>
            <a:r>
              <a:rPr lang="en-US" dirty="0">
                <a:solidFill>
                  <a:srgbClr val="7030A0"/>
                </a:solidFill>
              </a:rPr>
              <a:t>Children learn the meanings of most words indirectly, through everyday experiences with oral and written language. </a:t>
            </a:r>
          </a:p>
          <a:p>
            <a:pPr marL="0" indent="0">
              <a:buNone/>
            </a:pPr>
            <a:endParaRPr lang="en-US" dirty="0">
              <a:solidFill>
                <a:srgbClr val="7030A0"/>
              </a:solidFill>
            </a:endParaRPr>
          </a:p>
          <a:p>
            <a:endParaRPr lang="en-GB" dirty="0"/>
          </a:p>
        </p:txBody>
      </p:sp>
      <p:pic>
        <p:nvPicPr>
          <p:cNvPr id="4" name="Picture 3">
            <a:extLst>
              <a:ext uri="{FF2B5EF4-FFF2-40B4-BE49-F238E27FC236}">
                <a16:creationId xmlns:a16="http://schemas.microsoft.com/office/drawing/2014/main" id="{BDCE678C-574F-4F28-B77B-EEFAECE5D3FE}"/>
              </a:ext>
            </a:extLst>
          </p:cNvPr>
          <p:cNvPicPr>
            <a:picLocks noChangeAspect="1"/>
          </p:cNvPicPr>
          <p:nvPr/>
        </p:nvPicPr>
        <p:blipFill>
          <a:blip r:embed="rId2"/>
          <a:stretch>
            <a:fillRect/>
          </a:stretch>
        </p:blipFill>
        <p:spPr>
          <a:xfrm>
            <a:off x="9278517" y="3533288"/>
            <a:ext cx="2667000" cy="3038475"/>
          </a:xfrm>
          <a:prstGeom prst="rect">
            <a:avLst/>
          </a:prstGeom>
        </p:spPr>
      </p:pic>
    </p:spTree>
    <p:extLst>
      <p:ext uri="{BB962C8B-B14F-4D97-AF65-F5344CB8AC3E}">
        <p14:creationId xmlns:p14="http://schemas.microsoft.com/office/powerpoint/2010/main" val="2085230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F8D3C-37ED-48D6-8AA8-13C98650C98B}"/>
              </a:ext>
            </a:extLst>
          </p:cNvPr>
          <p:cNvSpPr>
            <a:spLocks noGrp="1"/>
          </p:cNvSpPr>
          <p:nvPr>
            <p:ph type="title"/>
          </p:nvPr>
        </p:nvSpPr>
        <p:spPr/>
        <p:txBody>
          <a:bodyPr/>
          <a:lstStyle/>
          <a:p>
            <a:r>
              <a:rPr lang="en-US" dirty="0">
                <a:solidFill>
                  <a:srgbClr val="002060"/>
                </a:solidFill>
              </a:rPr>
              <a:t>Reading &amp; Language – what the research says</a:t>
            </a:r>
            <a:endParaRPr lang="en-GB" dirty="0">
              <a:solidFill>
                <a:srgbClr val="002060"/>
              </a:solidFill>
            </a:endParaRPr>
          </a:p>
        </p:txBody>
      </p:sp>
      <p:sp>
        <p:nvSpPr>
          <p:cNvPr id="3" name="Content Placeholder 2">
            <a:extLst>
              <a:ext uri="{FF2B5EF4-FFF2-40B4-BE49-F238E27FC236}">
                <a16:creationId xmlns:a16="http://schemas.microsoft.com/office/drawing/2014/main" id="{31469222-CBE5-499E-A5B0-E9C00F49ADA6}"/>
              </a:ext>
            </a:extLst>
          </p:cNvPr>
          <p:cNvSpPr>
            <a:spLocks noGrp="1"/>
          </p:cNvSpPr>
          <p:nvPr>
            <p:ph idx="1"/>
          </p:nvPr>
        </p:nvSpPr>
        <p:spPr>
          <a:xfrm>
            <a:off x="838200" y="1825625"/>
            <a:ext cx="10515600" cy="1603375"/>
          </a:xfrm>
        </p:spPr>
        <p:txBody>
          <a:bodyPr/>
          <a:lstStyle/>
          <a:p>
            <a:pPr marL="0" indent="0">
              <a:buNone/>
            </a:pPr>
            <a:r>
              <a:rPr lang="en-US" b="1" dirty="0">
                <a:solidFill>
                  <a:srgbClr val="7030A0"/>
                </a:solidFill>
              </a:rPr>
              <a:t>Indirect vocabulary learning</a:t>
            </a:r>
          </a:p>
          <a:p>
            <a:pPr marL="0" indent="0">
              <a:buNone/>
            </a:pPr>
            <a:r>
              <a:rPr lang="en-US" dirty="0">
                <a:solidFill>
                  <a:srgbClr val="7030A0"/>
                </a:solidFill>
              </a:rPr>
              <a:t>Children learn the meanings of most words indirectly, through everyday experiences with oral and written language. </a:t>
            </a:r>
          </a:p>
          <a:p>
            <a:pPr marL="0" indent="0">
              <a:buNone/>
            </a:pPr>
            <a:endParaRPr lang="en-US" dirty="0">
              <a:solidFill>
                <a:srgbClr val="7030A0"/>
              </a:solidFill>
            </a:endParaRPr>
          </a:p>
          <a:p>
            <a:endParaRPr lang="en-GB" dirty="0"/>
          </a:p>
        </p:txBody>
      </p:sp>
      <p:pic>
        <p:nvPicPr>
          <p:cNvPr id="4" name="Picture 3">
            <a:extLst>
              <a:ext uri="{FF2B5EF4-FFF2-40B4-BE49-F238E27FC236}">
                <a16:creationId xmlns:a16="http://schemas.microsoft.com/office/drawing/2014/main" id="{BDCE678C-574F-4F28-B77B-EEFAECE5D3FE}"/>
              </a:ext>
            </a:extLst>
          </p:cNvPr>
          <p:cNvPicPr>
            <a:picLocks noChangeAspect="1"/>
          </p:cNvPicPr>
          <p:nvPr/>
        </p:nvPicPr>
        <p:blipFill>
          <a:blip r:embed="rId2"/>
          <a:stretch>
            <a:fillRect/>
          </a:stretch>
        </p:blipFill>
        <p:spPr>
          <a:xfrm>
            <a:off x="9278517" y="3533288"/>
            <a:ext cx="2667000" cy="3038475"/>
          </a:xfrm>
          <a:prstGeom prst="rect">
            <a:avLst/>
          </a:prstGeom>
        </p:spPr>
      </p:pic>
      <p:sp>
        <p:nvSpPr>
          <p:cNvPr id="5" name="Rectangle 4">
            <a:extLst>
              <a:ext uri="{FF2B5EF4-FFF2-40B4-BE49-F238E27FC236}">
                <a16:creationId xmlns:a16="http://schemas.microsoft.com/office/drawing/2014/main" id="{C8CFDC90-0B3F-4954-8148-E0990296051D}"/>
              </a:ext>
            </a:extLst>
          </p:cNvPr>
          <p:cNvSpPr/>
          <p:nvPr/>
        </p:nvSpPr>
        <p:spPr>
          <a:xfrm>
            <a:off x="838200" y="3929140"/>
            <a:ext cx="6096000" cy="2246769"/>
          </a:xfrm>
          <a:prstGeom prst="rect">
            <a:avLst/>
          </a:prstGeom>
        </p:spPr>
        <p:txBody>
          <a:bodyPr>
            <a:spAutoFit/>
          </a:bodyPr>
          <a:lstStyle/>
          <a:p>
            <a:r>
              <a:rPr lang="en-US" sz="2800" b="1" dirty="0">
                <a:solidFill>
                  <a:srgbClr val="7030A0"/>
                </a:solidFill>
              </a:rPr>
              <a:t>Children learn word meanings indirectly in three ways:</a:t>
            </a:r>
          </a:p>
          <a:p>
            <a:pPr marL="457200" indent="-457200">
              <a:buFont typeface="Arial" panose="020B0604020202020204" pitchFamily="34" charset="0"/>
              <a:buChar char="•"/>
            </a:pPr>
            <a:r>
              <a:rPr lang="en-US" sz="2800" dirty="0">
                <a:solidFill>
                  <a:srgbClr val="7030A0"/>
                </a:solidFill>
              </a:rPr>
              <a:t>They engage daily in oral language</a:t>
            </a:r>
          </a:p>
          <a:p>
            <a:pPr marL="457200" indent="-457200">
              <a:buFont typeface="Arial" panose="020B0604020202020204" pitchFamily="34" charset="0"/>
              <a:buChar char="•"/>
            </a:pPr>
            <a:r>
              <a:rPr lang="en-US" sz="2800" dirty="0">
                <a:solidFill>
                  <a:srgbClr val="7030A0"/>
                </a:solidFill>
              </a:rPr>
              <a:t>They listen to adults read to them</a:t>
            </a:r>
          </a:p>
          <a:p>
            <a:pPr marL="457200" indent="-457200">
              <a:buFont typeface="Arial" panose="020B0604020202020204" pitchFamily="34" charset="0"/>
              <a:buChar char="•"/>
            </a:pPr>
            <a:r>
              <a:rPr lang="en-US" sz="2800" dirty="0">
                <a:solidFill>
                  <a:srgbClr val="7030A0"/>
                </a:solidFill>
              </a:rPr>
              <a:t>They read extensively on their own</a:t>
            </a:r>
          </a:p>
        </p:txBody>
      </p:sp>
    </p:spTree>
    <p:extLst>
      <p:ext uri="{BB962C8B-B14F-4D97-AF65-F5344CB8AC3E}">
        <p14:creationId xmlns:p14="http://schemas.microsoft.com/office/powerpoint/2010/main" val="3182090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F10C0C-FA8B-4E0A-9FB8-C600772DCAFD}"/>
              </a:ext>
            </a:extLst>
          </p:cNvPr>
          <p:cNvPicPr>
            <a:picLocks noChangeAspect="1"/>
          </p:cNvPicPr>
          <p:nvPr/>
        </p:nvPicPr>
        <p:blipFill>
          <a:blip r:embed="rId2"/>
          <a:stretch>
            <a:fillRect/>
          </a:stretch>
        </p:blipFill>
        <p:spPr>
          <a:xfrm>
            <a:off x="2852737" y="366712"/>
            <a:ext cx="6486525" cy="6124575"/>
          </a:xfrm>
          <a:prstGeom prst="rect">
            <a:avLst/>
          </a:prstGeom>
        </p:spPr>
      </p:pic>
    </p:spTree>
    <p:extLst>
      <p:ext uri="{BB962C8B-B14F-4D97-AF65-F5344CB8AC3E}">
        <p14:creationId xmlns:p14="http://schemas.microsoft.com/office/powerpoint/2010/main" val="3112028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5E309-B108-443D-85B6-5BC7516560F6}"/>
              </a:ext>
            </a:extLst>
          </p:cNvPr>
          <p:cNvSpPr>
            <a:spLocks noGrp="1"/>
          </p:cNvSpPr>
          <p:nvPr>
            <p:ph type="ctrTitle"/>
          </p:nvPr>
        </p:nvSpPr>
        <p:spPr/>
        <p:txBody>
          <a:bodyPr>
            <a:normAutofit/>
          </a:bodyPr>
          <a:lstStyle/>
          <a:p>
            <a:r>
              <a:rPr lang="en-US" sz="5000" b="1" dirty="0">
                <a:solidFill>
                  <a:srgbClr val="002060"/>
                </a:solidFill>
              </a:rPr>
              <a:t>How to Support Learning at Home</a:t>
            </a:r>
            <a:br>
              <a:rPr lang="en-US" sz="5000" b="1" dirty="0">
                <a:solidFill>
                  <a:srgbClr val="002060"/>
                </a:solidFill>
              </a:rPr>
            </a:br>
            <a:br>
              <a:rPr lang="en-US" sz="5000" b="1" dirty="0">
                <a:solidFill>
                  <a:srgbClr val="002060"/>
                </a:solidFill>
              </a:rPr>
            </a:br>
            <a:r>
              <a:rPr lang="en-US" sz="5000" b="1" dirty="0">
                <a:solidFill>
                  <a:srgbClr val="002060"/>
                </a:solidFill>
              </a:rPr>
              <a:t>(and why!)</a:t>
            </a:r>
            <a:endParaRPr lang="en-GB" sz="5000" b="1" dirty="0">
              <a:solidFill>
                <a:srgbClr val="002060"/>
              </a:solidFill>
            </a:endParaRPr>
          </a:p>
        </p:txBody>
      </p:sp>
      <p:sp>
        <p:nvSpPr>
          <p:cNvPr id="3" name="Subtitle 2">
            <a:extLst>
              <a:ext uri="{FF2B5EF4-FFF2-40B4-BE49-F238E27FC236}">
                <a16:creationId xmlns:a16="http://schemas.microsoft.com/office/drawing/2014/main" id="{C4576D59-BE85-42BD-A0CC-10952ABBE689}"/>
              </a:ext>
            </a:extLst>
          </p:cNvPr>
          <p:cNvSpPr>
            <a:spLocks noGrp="1"/>
          </p:cNvSpPr>
          <p:nvPr>
            <p:ph type="subTitle" idx="1"/>
          </p:nvPr>
        </p:nvSpPr>
        <p:spPr/>
        <p:txBody>
          <a:bodyPr/>
          <a:lstStyle/>
          <a:p>
            <a:endParaRPr lang="en-US" dirty="0"/>
          </a:p>
          <a:p>
            <a:r>
              <a:rPr lang="en-US" sz="3600" dirty="0">
                <a:solidFill>
                  <a:srgbClr val="7030A0"/>
                </a:solidFill>
              </a:rPr>
              <a:t>T</a:t>
            </a:r>
            <a:r>
              <a:rPr lang="en-GB" sz="3600" dirty="0" err="1">
                <a:solidFill>
                  <a:srgbClr val="7030A0"/>
                </a:solidFill>
              </a:rPr>
              <a:t>hursday</a:t>
            </a:r>
            <a:r>
              <a:rPr lang="en-GB" sz="3600" dirty="0">
                <a:solidFill>
                  <a:srgbClr val="7030A0"/>
                </a:solidFill>
              </a:rPr>
              <a:t> 21</a:t>
            </a:r>
            <a:r>
              <a:rPr lang="en-GB" sz="3600" baseline="30000" dirty="0">
                <a:solidFill>
                  <a:srgbClr val="7030A0"/>
                </a:solidFill>
              </a:rPr>
              <a:t>st</a:t>
            </a:r>
            <a:r>
              <a:rPr lang="en-GB" sz="3600" dirty="0">
                <a:solidFill>
                  <a:srgbClr val="7030A0"/>
                </a:solidFill>
              </a:rPr>
              <a:t> September 2023</a:t>
            </a:r>
          </a:p>
        </p:txBody>
      </p:sp>
    </p:spTree>
    <p:extLst>
      <p:ext uri="{BB962C8B-B14F-4D97-AF65-F5344CB8AC3E}">
        <p14:creationId xmlns:p14="http://schemas.microsoft.com/office/powerpoint/2010/main" val="2610660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F8D3C-37ED-48D6-8AA8-13C98650C98B}"/>
              </a:ext>
            </a:extLst>
          </p:cNvPr>
          <p:cNvSpPr>
            <a:spLocks noGrp="1"/>
          </p:cNvSpPr>
          <p:nvPr>
            <p:ph type="title"/>
          </p:nvPr>
        </p:nvSpPr>
        <p:spPr/>
        <p:txBody>
          <a:bodyPr/>
          <a:lstStyle/>
          <a:p>
            <a:r>
              <a:rPr lang="en-US" dirty="0">
                <a:solidFill>
                  <a:srgbClr val="002060"/>
                </a:solidFill>
              </a:rPr>
              <a:t>Reading</a:t>
            </a:r>
            <a:endParaRPr lang="en-GB" dirty="0">
              <a:solidFill>
                <a:srgbClr val="002060"/>
              </a:solidFill>
            </a:endParaRPr>
          </a:p>
        </p:txBody>
      </p:sp>
      <p:sp>
        <p:nvSpPr>
          <p:cNvPr id="3" name="Content Placeholder 2">
            <a:extLst>
              <a:ext uri="{FF2B5EF4-FFF2-40B4-BE49-F238E27FC236}">
                <a16:creationId xmlns:a16="http://schemas.microsoft.com/office/drawing/2014/main" id="{31469222-CBE5-499E-A5B0-E9C00F49ADA6}"/>
              </a:ext>
            </a:extLst>
          </p:cNvPr>
          <p:cNvSpPr>
            <a:spLocks noGrp="1"/>
          </p:cNvSpPr>
          <p:nvPr>
            <p:ph idx="1"/>
          </p:nvPr>
        </p:nvSpPr>
        <p:spPr/>
        <p:txBody>
          <a:bodyPr/>
          <a:lstStyle/>
          <a:p>
            <a:pPr marL="0" indent="0">
              <a:buNone/>
            </a:pPr>
            <a:r>
              <a:rPr lang="en-US" dirty="0">
                <a:solidFill>
                  <a:srgbClr val="7030A0"/>
                </a:solidFill>
              </a:rPr>
              <a:t>Reading is an essential skill which enables children to access the rest of the school curriculum.</a:t>
            </a:r>
          </a:p>
          <a:p>
            <a:pPr marL="0" indent="0">
              <a:buNone/>
            </a:pPr>
            <a:endParaRPr lang="en-US" dirty="0">
              <a:solidFill>
                <a:srgbClr val="7030A0"/>
              </a:solidFill>
            </a:endParaRPr>
          </a:p>
          <a:p>
            <a:pPr marL="0" indent="0">
              <a:buNone/>
            </a:pPr>
            <a:r>
              <a:rPr lang="en-US" dirty="0">
                <a:solidFill>
                  <a:srgbClr val="7030A0"/>
                </a:solidFill>
              </a:rPr>
              <a:t>It is always best to start with developing a love of reading and stories.</a:t>
            </a:r>
          </a:p>
          <a:p>
            <a:pPr marL="0" indent="0">
              <a:buNone/>
            </a:pPr>
            <a:endParaRPr lang="en-US" dirty="0">
              <a:solidFill>
                <a:srgbClr val="7030A0"/>
              </a:solidFill>
            </a:endParaRPr>
          </a:p>
          <a:p>
            <a:pPr marL="0" indent="0">
              <a:buNone/>
            </a:pPr>
            <a:r>
              <a:rPr lang="en-US" dirty="0">
                <a:solidFill>
                  <a:srgbClr val="7030A0"/>
                </a:solidFill>
              </a:rPr>
              <a:t>Read to and with your child every day.</a:t>
            </a:r>
          </a:p>
          <a:p>
            <a:pPr marL="0" indent="0">
              <a:buNone/>
            </a:pPr>
            <a:endParaRPr lang="en-US" dirty="0">
              <a:solidFill>
                <a:srgbClr val="7030A0"/>
              </a:solidFill>
            </a:endParaRPr>
          </a:p>
          <a:p>
            <a:pPr marL="0" indent="0">
              <a:buNone/>
            </a:pPr>
            <a:r>
              <a:rPr lang="en-US" dirty="0">
                <a:solidFill>
                  <a:srgbClr val="7030A0"/>
                </a:solidFill>
              </a:rPr>
              <a:t>When they are older, continue to share texts that interest them e.g. sports pages in the paper or online</a:t>
            </a:r>
          </a:p>
          <a:p>
            <a:endParaRPr lang="en-GB" dirty="0"/>
          </a:p>
        </p:txBody>
      </p:sp>
    </p:spTree>
    <p:extLst>
      <p:ext uri="{BB962C8B-B14F-4D97-AF65-F5344CB8AC3E}">
        <p14:creationId xmlns:p14="http://schemas.microsoft.com/office/powerpoint/2010/main" val="165072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0B025-F4B6-4B1B-AA15-853774B41714}"/>
              </a:ext>
            </a:extLst>
          </p:cNvPr>
          <p:cNvSpPr>
            <a:spLocks noGrp="1"/>
          </p:cNvSpPr>
          <p:nvPr>
            <p:ph type="title"/>
          </p:nvPr>
        </p:nvSpPr>
        <p:spPr>
          <a:xfrm>
            <a:off x="838200" y="1375313"/>
            <a:ext cx="10515600" cy="1325563"/>
          </a:xfrm>
        </p:spPr>
        <p:txBody>
          <a:bodyPr/>
          <a:lstStyle/>
          <a:p>
            <a:pPr algn="ctr"/>
            <a:r>
              <a:rPr lang="en-US" b="1" dirty="0">
                <a:solidFill>
                  <a:srgbClr val="002060"/>
                </a:solidFill>
              </a:rPr>
              <a:t>So what else can you do?</a:t>
            </a:r>
            <a:endParaRPr lang="en-GB" b="1" dirty="0">
              <a:solidFill>
                <a:srgbClr val="002060"/>
              </a:solidFill>
            </a:endParaRPr>
          </a:p>
        </p:txBody>
      </p:sp>
      <p:pic>
        <p:nvPicPr>
          <p:cNvPr id="3" name="Picture 2">
            <a:extLst>
              <a:ext uri="{FF2B5EF4-FFF2-40B4-BE49-F238E27FC236}">
                <a16:creationId xmlns:a16="http://schemas.microsoft.com/office/drawing/2014/main" id="{04B18480-9BEB-49C0-AA8D-DAB0FBB5208D}"/>
              </a:ext>
            </a:extLst>
          </p:cNvPr>
          <p:cNvPicPr/>
          <p:nvPr/>
        </p:nvPicPr>
        <p:blipFill>
          <a:blip r:embed="rId2"/>
          <a:stretch>
            <a:fillRect/>
          </a:stretch>
        </p:blipFill>
        <p:spPr>
          <a:xfrm>
            <a:off x="4320262" y="3257244"/>
            <a:ext cx="3733800" cy="2828925"/>
          </a:xfrm>
          <a:prstGeom prst="rect">
            <a:avLst/>
          </a:prstGeom>
        </p:spPr>
      </p:pic>
    </p:spTree>
    <p:extLst>
      <p:ext uri="{BB962C8B-B14F-4D97-AF65-F5344CB8AC3E}">
        <p14:creationId xmlns:p14="http://schemas.microsoft.com/office/powerpoint/2010/main" val="3446636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D02B5-20CA-4E0C-B400-4E383B4C0498}"/>
              </a:ext>
            </a:extLst>
          </p:cNvPr>
          <p:cNvSpPr>
            <a:spLocks noGrp="1"/>
          </p:cNvSpPr>
          <p:nvPr>
            <p:ph type="title"/>
          </p:nvPr>
        </p:nvSpPr>
        <p:spPr/>
        <p:txBody>
          <a:bodyPr/>
          <a:lstStyle/>
          <a:p>
            <a:r>
              <a:rPr lang="en-US" dirty="0">
                <a:solidFill>
                  <a:srgbClr val="002060"/>
                </a:solidFill>
              </a:rPr>
              <a:t>Physical Skills</a:t>
            </a:r>
            <a:endParaRPr lang="en-GB" dirty="0">
              <a:solidFill>
                <a:srgbClr val="002060"/>
              </a:solidFill>
            </a:endParaRPr>
          </a:p>
        </p:txBody>
      </p:sp>
      <p:sp>
        <p:nvSpPr>
          <p:cNvPr id="3" name="Content Placeholder 2">
            <a:extLst>
              <a:ext uri="{FF2B5EF4-FFF2-40B4-BE49-F238E27FC236}">
                <a16:creationId xmlns:a16="http://schemas.microsoft.com/office/drawing/2014/main" id="{7599AC4D-E02C-499F-85F3-D61B7BCE91A5}"/>
              </a:ext>
            </a:extLst>
          </p:cNvPr>
          <p:cNvSpPr>
            <a:spLocks noGrp="1"/>
          </p:cNvSpPr>
          <p:nvPr>
            <p:ph idx="1"/>
          </p:nvPr>
        </p:nvSpPr>
        <p:spPr>
          <a:xfrm>
            <a:off x="838200" y="1825625"/>
            <a:ext cx="3658299" cy="4351338"/>
          </a:xfrm>
        </p:spPr>
        <p:txBody>
          <a:bodyPr>
            <a:normAutofit/>
          </a:bodyPr>
          <a:lstStyle/>
          <a:p>
            <a:r>
              <a:rPr lang="en-US" dirty="0">
                <a:solidFill>
                  <a:srgbClr val="7030A0"/>
                </a:solidFill>
              </a:rPr>
              <a:t>Gross motor skills</a:t>
            </a:r>
          </a:p>
          <a:p>
            <a:pPr>
              <a:buFontTx/>
              <a:buChar char="-"/>
            </a:pPr>
            <a:r>
              <a:rPr lang="en-US" dirty="0">
                <a:solidFill>
                  <a:srgbClr val="7030A0"/>
                </a:solidFill>
              </a:rPr>
              <a:t>throw and catch</a:t>
            </a:r>
          </a:p>
          <a:p>
            <a:pPr>
              <a:buFontTx/>
              <a:buChar char="-"/>
            </a:pPr>
            <a:r>
              <a:rPr lang="en-US" dirty="0">
                <a:solidFill>
                  <a:srgbClr val="7030A0"/>
                </a:solidFill>
              </a:rPr>
              <a:t>bat and ball</a:t>
            </a:r>
          </a:p>
          <a:p>
            <a:pPr>
              <a:buFontTx/>
              <a:buChar char="-"/>
            </a:pPr>
            <a:r>
              <a:rPr lang="en-US" dirty="0">
                <a:solidFill>
                  <a:srgbClr val="7030A0"/>
                </a:solidFill>
              </a:rPr>
              <a:t>bike/scooter/skates</a:t>
            </a:r>
          </a:p>
          <a:p>
            <a:pPr>
              <a:buFontTx/>
              <a:buChar char="-"/>
            </a:pPr>
            <a:r>
              <a:rPr lang="en-US" dirty="0">
                <a:solidFill>
                  <a:srgbClr val="7030A0"/>
                </a:solidFill>
              </a:rPr>
              <a:t>family walks</a:t>
            </a:r>
          </a:p>
          <a:p>
            <a:pPr>
              <a:buFontTx/>
              <a:buChar char="-"/>
            </a:pPr>
            <a:r>
              <a:rPr lang="en-US" dirty="0">
                <a:solidFill>
                  <a:srgbClr val="7030A0"/>
                </a:solidFill>
              </a:rPr>
              <a:t>geo-caching</a:t>
            </a:r>
          </a:p>
          <a:p>
            <a:pPr>
              <a:buFontTx/>
              <a:buChar char="-"/>
            </a:pPr>
            <a:r>
              <a:rPr lang="en-US" dirty="0">
                <a:solidFill>
                  <a:srgbClr val="7030A0"/>
                </a:solidFill>
              </a:rPr>
              <a:t>kitchen disco!</a:t>
            </a:r>
          </a:p>
          <a:p>
            <a:pPr marL="0" indent="0">
              <a:buNone/>
            </a:pPr>
            <a:endParaRPr lang="en-US" dirty="0"/>
          </a:p>
          <a:p>
            <a:pPr>
              <a:buFontTx/>
              <a:buChar char="-"/>
            </a:pPr>
            <a:endParaRPr lang="en-GB" dirty="0"/>
          </a:p>
        </p:txBody>
      </p:sp>
      <p:pic>
        <p:nvPicPr>
          <p:cNvPr id="5" name="Picture 4">
            <a:extLst>
              <a:ext uri="{FF2B5EF4-FFF2-40B4-BE49-F238E27FC236}">
                <a16:creationId xmlns:a16="http://schemas.microsoft.com/office/drawing/2014/main" id="{318C5996-2C7D-4D74-BC67-553E39425C71}"/>
              </a:ext>
            </a:extLst>
          </p:cNvPr>
          <p:cNvPicPr>
            <a:picLocks noChangeAspect="1"/>
          </p:cNvPicPr>
          <p:nvPr/>
        </p:nvPicPr>
        <p:blipFill>
          <a:blip r:embed="rId2"/>
          <a:stretch>
            <a:fillRect/>
          </a:stretch>
        </p:blipFill>
        <p:spPr>
          <a:xfrm>
            <a:off x="9967238" y="196040"/>
            <a:ext cx="1948974" cy="3536206"/>
          </a:xfrm>
          <a:prstGeom prst="rect">
            <a:avLst/>
          </a:prstGeom>
        </p:spPr>
      </p:pic>
      <p:pic>
        <p:nvPicPr>
          <p:cNvPr id="6" name="Picture 5">
            <a:extLst>
              <a:ext uri="{FF2B5EF4-FFF2-40B4-BE49-F238E27FC236}">
                <a16:creationId xmlns:a16="http://schemas.microsoft.com/office/drawing/2014/main" id="{A879F16B-35A1-4B37-B069-AE662C6B9FCB}"/>
              </a:ext>
            </a:extLst>
          </p:cNvPr>
          <p:cNvPicPr>
            <a:picLocks noChangeAspect="1"/>
          </p:cNvPicPr>
          <p:nvPr/>
        </p:nvPicPr>
        <p:blipFill>
          <a:blip r:embed="rId3"/>
          <a:stretch>
            <a:fillRect/>
          </a:stretch>
        </p:blipFill>
        <p:spPr>
          <a:xfrm>
            <a:off x="8490565" y="4052110"/>
            <a:ext cx="3533775" cy="2609850"/>
          </a:xfrm>
          <a:prstGeom prst="rect">
            <a:avLst/>
          </a:prstGeom>
        </p:spPr>
      </p:pic>
    </p:spTree>
    <p:extLst>
      <p:ext uri="{BB962C8B-B14F-4D97-AF65-F5344CB8AC3E}">
        <p14:creationId xmlns:p14="http://schemas.microsoft.com/office/powerpoint/2010/main" val="817046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D02B5-20CA-4E0C-B400-4E383B4C0498}"/>
              </a:ext>
            </a:extLst>
          </p:cNvPr>
          <p:cNvSpPr>
            <a:spLocks noGrp="1"/>
          </p:cNvSpPr>
          <p:nvPr>
            <p:ph type="title"/>
          </p:nvPr>
        </p:nvSpPr>
        <p:spPr/>
        <p:txBody>
          <a:bodyPr/>
          <a:lstStyle/>
          <a:p>
            <a:r>
              <a:rPr lang="en-US" dirty="0">
                <a:solidFill>
                  <a:srgbClr val="002060"/>
                </a:solidFill>
              </a:rPr>
              <a:t>Physical Skills</a:t>
            </a:r>
            <a:endParaRPr lang="en-GB" dirty="0">
              <a:solidFill>
                <a:srgbClr val="002060"/>
              </a:solidFill>
            </a:endParaRPr>
          </a:p>
        </p:txBody>
      </p:sp>
      <p:sp>
        <p:nvSpPr>
          <p:cNvPr id="3" name="Content Placeholder 2">
            <a:extLst>
              <a:ext uri="{FF2B5EF4-FFF2-40B4-BE49-F238E27FC236}">
                <a16:creationId xmlns:a16="http://schemas.microsoft.com/office/drawing/2014/main" id="{7599AC4D-E02C-499F-85F3-D61B7BCE91A5}"/>
              </a:ext>
            </a:extLst>
          </p:cNvPr>
          <p:cNvSpPr>
            <a:spLocks noGrp="1"/>
          </p:cNvSpPr>
          <p:nvPr>
            <p:ph idx="1"/>
          </p:nvPr>
        </p:nvSpPr>
        <p:spPr>
          <a:xfrm>
            <a:off x="838200" y="1825625"/>
            <a:ext cx="3658299" cy="4351338"/>
          </a:xfrm>
        </p:spPr>
        <p:txBody>
          <a:bodyPr>
            <a:normAutofit/>
          </a:bodyPr>
          <a:lstStyle/>
          <a:p>
            <a:r>
              <a:rPr lang="en-US" dirty="0">
                <a:solidFill>
                  <a:srgbClr val="7030A0"/>
                </a:solidFill>
              </a:rPr>
              <a:t>Gross motor skills</a:t>
            </a:r>
          </a:p>
          <a:p>
            <a:pPr>
              <a:buFontTx/>
              <a:buChar char="-"/>
            </a:pPr>
            <a:r>
              <a:rPr lang="en-US" dirty="0">
                <a:solidFill>
                  <a:srgbClr val="7030A0"/>
                </a:solidFill>
              </a:rPr>
              <a:t>throw and catch</a:t>
            </a:r>
          </a:p>
          <a:p>
            <a:pPr>
              <a:buFontTx/>
              <a:buChar char="-"/>
            </a:pPr>
            <a:r>
              <a:rPr lang="en-US" dirty="0">
                <a:solidFill>
                  <a:srgbClr val="7030A0"/>
                </a:solidFill>
              </a:rPr>
              <a:t>bat and ball</a:t>
            </a:r>
          </a:p>
          <a:p>
            <a:pPr>
              <a:buFontTx/>
              <a:buChar char="-"/>
            </a:pPr>
            <a:r>
              <a:rPr lang="en-US" dirty="0">
                <a:solidFill>
                  <a:srgbClr val="7030A0"/>
                </a:solidFill>
              </a:rPr>
              <a:t>bike/scooter/skates</a:t>
            </a:r>
          </a:p>
          <a:p>
            <a:pPr>
              <a:buFontTx/>
              <a:buChar char="-"/>
            </a:pPr>
            <a:r>
              <a:rPr lang="en-US" dirty="0">
                <a:solidFill>
                  <a:srgbClr val="7030A0"/>
                </a:solidFill>
              </a:rPr>
              <a:t>family walks</a:t>
            </a:r>
          </a:p>
          <a:p>
            <a:pPr>
              <a:buFontTx/>
              <a:buChar char="-"/>
            </a:pPr>
            <a:r>
              <a:rPr lang="en-US" dirty="0">
                <a:solidFill>
                  <a:srgbClr val="7030A0"/>
                </a:solidFill>
              </a:rPr>
              <a:t>geo-caching</a:t>
            </a:r>
          </a:p>
          <a:p>
            <a:pPr>
              <a:buFontTx/>
              <a:buChar char="-"/>
            </a:pPr>
            <a:r>
              <a:rPr lang="en-US" dirty="0">
                <a:solidFill>
                  <a:srgbClr val="7030A0"/>
                </a:solidFill>
              </a:rPr>
              <a:t>kitchen disco!</a:t>
            </a:r>
          </a:p>
          <a:p>
            <a:pPr marL="0" indent="0">
              <a:buNone/>
            </a:pPr>
            <a:endParaRPr lang="en-US" dirty="0"/>
          </a:p>
          <a:p>
            <a:pPr>
              <a:buFontTx/>
              <a:buChar char="-"/>
            </a:pPr>
            <a:endParaRPr lang="en-GB" dirty="0"/>
          </a:p>
        </p:txBody>
      </p:sp>
      <p:sp>
        <p:nvSpPr>
          <p:cNvPr id="4" name="Content Placeholder 2">
            <a:extLst>
              <a:ext uri="{FF2B5EF4-FFF2-40B4-BE49-F238E27FC236}">
                <a16:creationId xmlns:a16="http://schemas.microsoft.com/office/drawing/2014/main" id="{C9822B19-C894-4F85-88D9-9CDFEA3336AC}"/>
              </a:ext>
            </a:extLst>
          </p:cNvPr>
          <p:cNvSpPr txBox="1">
            <a:spLocks/>
          </p:cNvSpPr>
          <p:nvPr/>
        </p:nvSpPr>
        <p:spPr>
          <a:xfrm>
            <a:off x="5621323" y="1825625"/>
            <a:ext cx="3658299"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7030A0"/>
                </a:solidFill>
              </a:rPr>
              <a:t>Fine motor skills</a:t>
            </a:r>
          </a:p>
          <a:p>
            <a:pPr>
              <a:buFontTx/>
              <a:buChar char="-"/>
            </a:pPr>
            <a:r>
              <a:rPr lang="en-US" dirty="0">
                <a:solidFill>
                  <a:srgbClr val="7030A0"/>
                </a:solidFill>
              </a:rPr>
              <a:t>mark-making</a:t>
            </a:r>
          </a:p>
          <a:p>
            <a:pPr>
              <a:buFontTx/>
              <a:buChar char="-"/>
            </a:pPr>
            <a:r>
              <a:rPr lang="en-US" dirty="0">
                <a:solidFill>
                  <a:srgbClr val="7030A0"/>
                </a:solidFill>
              </a:rPr>
              <a:t>dot-to-dots</a:t>
            </a:r>
          </a:p>
          <a:p>
            <a:pPr>
              <a:buFontTx/>
              <a:buChar char="-"/>
            </a:pPr>
            <a:r>
              <a:rPr lang="en-US" dirty="0" err="1">
                <a:solidFill>
                  <a:srgbClr val="7030A0"/>
                </a:solidFill>
              </a:rPr>
              <a:t>colouring</a:t>
            </a:r>
            <a:endParaRPr lang="en-US" dirty="0">
              <a:solidFill>
                <a:srgbClr val="7030A0"/>
              </a:solidFill>
            </a:endParaRPr>
          </a:p>
          <a:p>
            <a:pPr>
              <a:buFontTx/>
              <a:buChar char="-"/>
            </a:pPr>
            <a:r>
              <a:rPr lang="en-US" dirty="0">
                <a:solidFill>
                  <a:srgbClr val="7030A0"/>
                </a:solidFill>
              </a:rPr>
              <a:t>tweezer games</a:t>
            </a:r>
          </a:p>
          <a:p>
            <a:pPr>
              <a:buFontTx/>
              <a:buChar char="-"/>
            </a:pPr>
            <a:r>
              <a:rPr lang="en-US" dirty="0">
                <a:solidFill>
                  <a:srgbClr val="7030A0"/>
                </a:solidFill>
              </a:rPr>
              <a:t>playdough</a:t>
            </a:r>
          </a:p>
          <a:p>
            <a:pPr>
              <a:buFontTx/>
              <a:buChar char="-"/>
            </a:pPr>
            <a:r>
              <a:rPr lang="en-US" dirty="0">
                <a:solidFill>
                  <a:srgbClr val="7030A0"/>
                </a:solidFill>
              </a:rPr>
              <a:t>finger-knitting</a:t>
            </a:r>
          </a:p>
          <a:p>
            <a:pPr>
              <a:buFontTx/>
              <a:buChar char="-"/>
            </a:pPr>
            <a:r>
              <a:rPr lang="en-US" dirty="0">
                <a:solidFill>
                  <a:srgbClr val="7030A0"/>
                </a:solidFill>
              </a:rPr>
              <a:t>sewing</a:t>
            </a:r>
          </a:p>
          <a:p>
            <a:pPr>
              <a:buFontTx/>
              <a:buChar char="-"/>
            </a:pPr>
            <a:r>
              <a:rPr lang="en-US" dirty="0">
                <a:solidFill>
                  <a:srgbClr val="7030A0"/>
                </a:solidFill>
              </a:rPr>
              <a:t>crafting</a:t>
            </a:r>
          </a:p>
          <a:p>
            <a:pPr>
              <a:buFontTx/>
              <a:buChar char="-"/>
            </a:pPr>
            <a:endParaRPr lang="en-GB" dirty="0"/>
          </a:p>
        </p:txBody>
      </p:sp>
      <p:pic>
        <p:nvPicPr>
          <p:cNvPr id="5" name="Picture 4">
            <a:extLst>
              <a:ext uri="{FF2B5EF4-FFF2-40B4-BE49-F238E27FC236}">
                <a16:creationId xmlns:a16="http://schemas.microsoft.com/office/drawing/2014/main" id="{318C5996-2C7D-4D74-BC67-553E39425C71}"/>
              </a:ext>
            </a:extLst>
          </p:cNvPr>
          <p:cNvPicPr>
            <a:picLocks noChangeAspect="1"/>
          </p:cNvPicPr>
          <p:nvPr/>
        </p:nvPicPr>
        <p:blipFill>
          <a:blip r:embed="rId2"/>
          <a:stretch>
            <a:fillRect/>
          </a:stretch>
        </p:blipFill>
        <p:spPr>
          <a:xfrm>
            <a:off x="9967238" y="196040"/>
            <a:ext cx="1948974" cy="3536206"/>
          </a:xfrm>
          <a:prstGeom prst="rect">
            <a:avLst/>
          </a:prstGeom>
        </p:spPr>
      </p:pic>
      <p:pic>
        <p:nvPicPr>
          <p:cNvPr id="6" name="Picture 5">
            <a:extLst>
              <a:ext uri="{FF2B5EF4-FFF2-40B4-BE49-F238E27FC236}">
                <a16:creationId xmlns:a16="http://schemas.microsoft.com/office/drawing/2014/main" id="{A879F16B-35A1-4B37-B069-AE662C6B9FCB}"/>
              </a:ext>
            </a:extLst>
          </p:cNvPr>
          <p:cNvPicPr>
            <a:picLocks noChangeAspect="1"/>
          </p:cNvPicPr>
          <p:nvPr/>
        </p:nvPicPr>
        <p:blipFill>
          <a:blip r:embed="rId3"/>
          <a:stretch>
            <a:fillRect/>
          </a:stretch>
        </p:blipFill>
        <p:spPr>
          <a:xfrm>
            <a:off x="8490565" y="4052110"/>
            <a:ext cx="3533775" cy="2609850"/>
          </a:xfrm>
          <a:prstGeom prst="rect">
            <a:avLst/>
          </a:prstGeom>
        </p:spPr>
      </p:pic>
    </p:spTree>
    <p:extLst>
      <p:ext uri="{BB962C8B-B14F-4D97-AF65-F5344CB8AC3E}">
        <p14:creationId xmlns:p14="http://schemas.microsoft.com/office/powerpoint/2010/main" val="406327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21040-D729-46A2-B8E7-856DA3355731}"/>
              </a:ext>
            </a:extLst>
          </p:cNvPr>
          <p:cNvSpPr>
            <a:spLocks noGrp="1"/>
          </p:cNvSpPr>
          <p:nvPr>
            <p:ph type="title"/>
          </p:nvPr>
        </p:nvSpPr>
        <p:spPr/>
        <p:txBody>
          <a:bodyPr/>
          <a:lstStyle/>
          <a:p>
            <a:r>
              <a:rPr lang="en-US" dirty="0">
                <a:solidFill>
                  <a:srgbClr val="002060"/>
                </a:solidFill>
              </a:rPr>
              <a:t>Social skills</a:t>
            </a:r>
            <a:endParaRPr lang="en-GB" dirty="0">
              <a:solidFill>
                <a:srgbClr val="002060"/>
              </a:solidFill>
            </a:endParaRPr>
          </a:p>
        </p:txBody>
      </p:sp>
      <p:sp>
        <p:nvSpPr>
          <p:cNvPr id="3" name="Content Placeholder 2">
            <a:extLst>
              <a:ext uri="{FF2B5EF4-FFF2-40B4-BE49-F238E27FC236}">
                <a16:creationId xmlns:a16="http://schemas.microsoft.com/office/drawing/2014/main" id="{E7B7F69D-942A-472F-978C-FDCFDDDD4D59}"/>
              </a:ext>
            </a:extLst>
          </p:cNvPr>
          <p:cNvSpPr>
            <a:spLocks noGrp="1"/>
          </p:cNvSpPr>
          <p:nvPr>
            <p:ph idx="1"/>
          </p:nvPr>
        </p:nvSpPr>
        <p:spPr>
          <a:xfrm>
            <a:off x="772885" y="1762137"/>
            <a:ext cx="10515600" cy="4320331"/>
          </a:xfrm>
        </p:spPr>
        <p:txBody>
          <a:bodyPr>
            <a:normAutofit/>
          </a:bodyPr>
          <a:lstStyle/>
          <a:p>
            <a:r>
              <a:rPr lang="en-US" dirty="0">
                <a:solidFill>
                  <a:srgbClr val="7030A0"/>
                </a:solidFill>
              </a:rPr>
              <a:t>Play dates</a:t>
            </a:r>
          </a:p>
          <a:p>
            <a:r>
              <a:rPr lang="en-US" dirty="0">
                <a:solidFill>
                  <a:srgbClr val="7030A0"/>
                </a:solidFill>
              </a:rPr>
              <a:t>Joining clubs</a:t>
            </a:r>
          </a:p>
          <a:p>
            <a:r>
              <a:rPr lang="en-US" dirty="0">
                <a:solidFill>
                  <a:srgbClr val="7030A0"/>
                </a:solidFill>
              </a:rPr>
              <a:t>Beavers / Cubs / Rainbows / Brownies</a:t>
            </a:r>
          </a:p>
          <a:p>
            <a:r>
              <a:rPr lang="en-US" dirty="0">
                <a:solidFill>
                  <a:srgbClr val="7030A0"/>
                </a:solidFill>
              </a:rPr>
              <a:t>Mixing with other older people e.g. family friends</a:t>
            </a:r>
          </a:p>
          <a:p>
            <a:r>
              <a:rPr lang="en-US" dirty="0">
                <a:solidFill>
                  <a:srgbClr val="7030A0"/>
                </a:solidFill>
              </a:rPr>
              <a:t>Church</a:t>
            </a:r>
          </a:p>
          <a:p>
            <a:endParaRPr lang="en-US" dirty="0">
              <a:solidFill>
                <a:srgbClr val="7030A0"/>
              </a:solidFill>
            </a:endParaRPr>
          </a:p>
          <a:p>
            <a:endParaRPr lang="en-US" dirty="0">
              <a:solidFill>
                <a:srgbClr val="7030A0"/>
              </a:solidFill>
            </a:endParaRPr>
          </a:p>
          <a:p>
            <a:pPr>
              <a:buFontTx/>
              <a:buChar char="-"/>
            </a:pPr>
            <a:endParaRPr lang="en-US" dirty="0"/>
          </a:p>
          <a:p>
            <a:pPr>
              <a:buFontTx/>
              <a:buChar char="-"/>
            </a:pPr>
            <a:endParaRPr lang="en-GB" dirty="0"/>
          </a:p>
        </p:txBody>
      </p:sp>
      <p:pic>
        <p:nvPicPr>
          <p:cNvPr id="4" name="Picture 3">
            <a:extLst>
              <a:ext uri="{FF2B5EF4-FFF2-40B4-BE49-F238E27FC236}">
                <a16:creationId xmlns:a16="http://schemas.microsoft.com/office/drawing/2014/main" id="{970568BE-2D5C-40CE-B175-703DE69DE0B4}"/>
              </a:ext>
            </a:extLst>
          </p:cNvPr>
          <p:cNvPicPr>
            <a:picLocks noChangeAspect="1"/>
          </p:cNvPicPr>
          <p:nvPr/>
        </p:nvPicPr>
        <p:blipFill>
          <a:blip r:embed="rId2"/>
          <a:stretch>
            <a:fillRect/>
          </a:stretch>
        </p:blipFill>
        <p:spPr>
          <a:xfrm>
            <a:off x="7987003" y="293676"/>
            <a:ext cx="3898835" cy="2794023"/>
          </a:xfrm>
          <a:prstGeom prst="rect">
            <a:avLst/>
          </a:prstGeom>
        </p:spPr>
      </p:pic>
      <p:pic>
        <p:nvPicPr>
          <p:cNvPr id="5" name="Picture 4">
            <a:extLst>
              <a:ext uri="{FF2B5EF4-FFF2-40B4-BE49-F238E27FC236}">
                <a16:creationId xmlns:a16="http://schemas.microsoft.com/office/drawing/2014/main" id="{88D954D4-1C58-413B-8106-84CC5D7E17BF}"/>
              </a:ext>
            </a:extLst>
          </p:cNvPr>
          <p:cNvPicPr>
            <a:picLocks noChangeAspect="1"/>
          </p:cNvPicPr>
          <p:nvPr/>
        </p:nvPicPr>
        <p:blipFill>
          <a:blip r:embed="rId3"/>
          <a:stretch>
            <a:fillRect/>
          </a:stretch>
        </p:blipFill>
        <p:spPr>
          <a:xfrm>
            <a:off x="6744378" y="4540250"/>
            <a:ext cx="5038725" cy="1952625"/>
          </a:xfrm>
          <a:prstGeom prst="rect">
            <a:avLst/>
          </a:prstGeom>
        </p:spPr>
      </p:pic>
      <p:pic>
        <p:nvPicPr>
          <p:cNvPr id="6" name="Picture 5">
            <a:extLst>
              <a:ext uri="{FF2B5EF4-FFF2-40B4-BE49-F238E27FC236}">
                <a16:creationId xmlns:a16="http://schemas.microsoft.com/office/drawing/2014/main" id="{DB99A782-B671-4D60-A668-6F4276141993}"/>
              </a:ext>
            </a:extLst>
          </p:cNvPr>
          <p:cNvPicPr>
            <a:picLocks noChangeAspect="1"/>
          </p:cNvPicPr>
          <p:nvPr/>
        </p:nvPicPr>
        <p:blipFill>
          <a:blip r:embed="rId4"/>
          <a:stretch>
            <a:fillRect/>
          </a:stretch>
        </p:blipFill>
        <p:spPr>
          <a:xfrm>
            <a:off x="2728173" y="4158448"/>
            <a:ext cx="3302512" cy="2064884"/>
          </a:xfrm>
          <a:prstGeom prst="rect">
            <a:avLst/>
          </a:prstGeom>
        </p:spPr>
      </p:pic>
    </p:spTree>
    <p:extLst>
      <p:ext uri="{BB962C8B-B14F-4D97-AF65-F5344CB8AC3E}">
        <p14:creationId xmlns:p14="http://schemas.microsoft.com/office/powerpoint/2010/main" val="20986249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21040-D729-46A2-B8E7-856DA3355731}"/>
              </a:ext>
            </a:extLst>
          </p:cNvPr>
          <p:cNvSpPr>
            <a:spLocks noGrp="1"/>
          </p:cNvSpPr>
          <p:nvPr>
            <p:ph type="title"/>
          </p:nvPr>
        </p:nvSpPr>
        <p:spPr/>
        <p:txBody>
          <a:bodyPr/>
          <a:lstStyle/>
          <a:p>
            <a:r>
              <a:rPr lang="en-US" dirty="0">
                <a:solidFill>
                  <a:srgbClr val="002060"/>
                </a:solidFill>
              </a:rPr>
              <a:t>Other key skills</a:t>
            </a:r>
            <a:endParaRPr lang="en-GB" dirty="0">
              <a:solidFill>
                <a:srgbClr val="002060"/>
              </a:solidFill>
            </a:endParaRPr>
          </a:p>
        </p:txBody>
      </p:sp>
      <p:sp>
        <p:nvSpPr>
          <p:cNvPr id="3" name="Content Placeholder 2">
            <a:extLst>
              <a:ext uri="{FF2B5EF4-FFF2-40B4-BE49-F238E27FC236}">
                <a16:creationId xmlns:a16="http://schemas.microsoft.com/office/drawing/2014/main" id="{E7B7F69D-942A-472F-978C-FDCFDDDD4D59}"/>
              </a:ext>
            </a:extLst>
          </p:cNvPr>
          <p:cNvSpPr>
            <a:spLocks noGrp="1"/>
          </p:cNvSpPr>
          <p:nvPr>
            <p:ph idx="1"/>
          </p:nvPr>
        </p:nvSpPr>
        <p:spPr>
          <a:xfrm>
            <a:off x="838200" y="1690687"/>
            <a:ext cx="10515600" cy="5003728"/>
          </a:xfrm>
        </p:spPr>
        <p:txBody>
          <a:bodyPr>
            <a:normAutofit lnSpcReduction="10000"/>
          </a:bodyPr>
          <a:lstStyle/>
          <a:p>
            <a:pPr marL="0" indent="0">
              <a:buNone/>
            </a:pPr>
            <a:r>
              <a:rPr lang="en-US" dirty="0">
                <a:solidFill>
                  <a:srgbClr val="7030A0"/>
                </a:solidFill>
              </a:rPr>
              <a:t>Playing card games and board games is wonderful for teaching so many skills:</a:t>
            </a:r>
          </a:p>
          <a:p>
            <a:pPr>
              <a:buFontTx/>
              <a:buChar char="-"/>
            </a:pPr>
            <a:r>
              <a:rPr lang="en-US" dirty="0">
                <a:solidFill>
                  <a:srgbClr val="7030A0"/>
                </a:solidFill>
              </a:rPr>
              <a:t>turn-taking</a:t>
            </a:r>
          </a:p>
          <a:p>
            <a:pPr>
              <a:buFontTx/>
              <a:buChar char="-"/>
            </a:pPr>
            <a:r>
              <a:rPr lang="en-US" dirty="0">
                <a:solidFill>
                  <a:srgbClr val="7030A0"/>
                </a:solidFill>
              </a:rPr>
              <a:t>patience</a:t>
            </a:r>
          </a:p>
          <a:p>
            <a:pPr>
              <a:buFontTx/>
              <a:buChar char="-"/>
            </a:pPr>
            <a:r>
              <a:rPr lang="en-US" dirty="0">
                <a:solidFill>
                  <a:srgbClr val="7030A0"/>
                </a:solidFill>
              </a:rPr>
              <a:t>delayed gratification</a:t>
            </a:r>
          </a:p>
          <a:p>
            <a:pPr>
              <a:buFontTx/>
              <a:buChar char="-"/>
            </a:pPr>
            <a:r>
              <a:rPr lang="en-US" dirty="0">
                <a:solidFill>
                  <a:srgbClr val="7030A0"/>
                </a:solidFill>
              </a:rPr>
              <a:t>learn to win and lose with good grace</a:t>
            </a:r>
          </a:p>
          <a:p>
            <a:pPr>
              <a:buFontTx/>
              <a:buChar char="-"/>
            </a:pPr>
            <a:r>
              <a:rPr lang="en-US" dirty="0" err="1">
                <a:solidFill>
                  <a:srgbClr val="7030A0"/>
                </a:solidFill>
              </a:rPr>
              <a:t>maths</a:t>
            </a:r>
            <a:r>
              <a:rPr lang="en-US" dirty="0">
                <a:solidFill>
                  <a:srgbClr val="7030A0"/>
                </a:solidFill>
              </a:rPr>
              <a:t> (matching, </a:t>
            </a:r>
            <a:r>
              <a:rPr lang="en-US" dirty="0" err="1">
                <a:solidFill>
                  <a:srgbClr val="7030A0"/>
                </a:solidFill>
              </a:rPr>
              <a:t>colour</a:t>
            </a:r>
            <a:r>
              <a:rPr lang="en-US" dirty="0">
                <a:solidFill>
                  <a:srgbClr val="7030A0"/>
                </a:solidFill>
              </a:rPr>
              <a:t> &amp; shape names, adding on, sorting, adding up…)</a:t>
            </a:r>
          </a:p>
          <a:p>
            <a:pPr>
              <a:buFontTx/>
              <a:buChar char="-"/>
            </a:pPr>
            <a:r>
              <a:rPr lang="en-US" dirty="0">
                <a:solidFill>
                  <a:srgbClr val="7030A0"/>
                </a:solidFill>
              </a:rPr>
              <a:t>language through discussions about the game</a:t>
            </a:r>
          </a:p>
          <a:p>
            <a:pPr>
              <a:buFontTx/>
              <a:buChar char="-"/>
            </a:pPr>
            <a:endParaRPr lang="en-US" dirty="0">
              <a:solidFill>
                <a:srgbClr val="7030A0"/>
              </a:solidFill>
            </a:endParaRPr>
          </a:p>
          <a:p>
            <a:pPr marL="0" indent="0">
              <a:buNone/>
            </a:pPr>
            <a:r>
              <a:rPr lang="en-US" dirty="0">
                <a:solidFill>
                  <a:srgbClr val="7030A0"/>
                </a:solidFill>
              </a:rPr>
              <a:t>…all whilst having fun together</a:t>
            </a:r>
          </a:p>
          <a:p>
            <a:pPr>
              <a:buFontTx/>
              <a:buChar char="-"/>
            </a:pPr>
            <a:endParaRPr lang="en-US" dirty="0"/>
          </a:p>
          <a:p>
            <a:pPr>
              <a:buFontTx/>
              <a:buChar char="-"/>
            </a:pPr>
            <a:endParaRPr lang="en-GB" dirty="0"/>
          </a:p>
        </p:txBody>
      </p:sp>
    </p:spTree>
    <p:extLst>
      <p:ext uri="{BB962C8B-B14F-4D97-AF65-F5344CB8AC3E}">
        <p14:creationId xmlns:p14="http://schemas.microsoft.com/office/powerpoint/2010/main" val="99542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35882-5BFC-4BC1-A6B8-95DAB31563B1}"/>
              </a:ext>
            </a:extLst>
          </p:cNvPr>
          <p:cNvSpPr>
            <a:spLocks noGrp="1"/>
          </p:cNvSpPr>
          <p:nvPr>
            <p:ph type="title"/>
          </p:nvPr>
        </p:nvSpPr>
        <p:spPr/>
        <p:txBody>
          <a:bodyPr/>
          <a:lstStyle/>
          <a:p>
            <a:r>
              <a:rPr lang="en-US" dirty="0">
                <a:solidFill>
                  <a:srgbClr val="002060"/>
                </a:solidFill>
              </a:rPr>
              <a:t>Other Ideas</a:t>
            </a:r>
            <a:endParaRPr lang="en-GB" dirty="0">
              <a:solidFill>
                <a:srgbClr val="002060"/>
              </a:solidFill>
            </a:endParaRPr>
          </a:p>
        </p:txBody>
      </p:sp>
      <p:sp>
        <p:nvSpPr>
          <p:cNvPr id="3" name="Content Placeholder 2">
            <a:extLst>
              <a:ext uri="{FF2B5EF4-FFF2-40B4-BE49-F238E27FC236}">
                <a16:creationId xmlns:a16="http://schemas.microsoft.com/office/drawing/2014/main" id="{3F4A95CE-4824-411F-83A4-686910D894B4}"/>
              </a:ext>
            </a:extLst>
          </p:cNvPr>
          <p:cNvSpPr>
            <a:spLocks noGrp="1"/>
          </p:cNvSpPr>
          <p:nvPr>
            <p:ph idx="1"/>
          </p:nvPr>
        </p:nvSpPr>
        <p:spPr>
          <a:xfrm>
            <a:off x="838200" y="1610686"/>
            <a:ext cx="10515600" cy="4566277"/>
          </a:xfrm>
        </p:spPr>
        <p:txBody>
          <a:bodyPr/>
          <a:lstStyle/>
          <a:p>
            <a:r>
              <a:rPr lang="en-US" dirty="0">
                <a:solidFill>
                  <a:srgbClr val="7030A0"/>
                </a:solidFill>
              </a:rPr>
              <a:t>Museums</a:t>
            </a:r>
          </a:p>
          <a:p>
            <a:r>
              <a:rPr lang="en-US" dirty="0">
                <a:solidFill>
                  <a:srgbClr val="7030A0"/>
                </a:solidFill>
              </a:rPr>
              <a:t>Library</a:t>
            </a:r>
          </a:p>
          <a:p>
            <a:r>
              <a:rPr lang="en-US" dirty="0">
                <a:solidFill>
                  <a:srgbClr val="7030A0"/>
                </a:solidFill>
              </a:rPr>
              <a:t>Special events</a:t>
            </a:r>
          </a:p>
          <a:p>
            <a:r>
              <a:rPr lang="en-US" dirty="0" err="1">
                <a:solidFill>
                  <a:srgbClr val="7030A0"/>
                </a:solidFill>
              </a:rPr>
              <a:t>Newsround</a:t>
            </a:r>
            <a:endParaRPr lang="en-US" dirty="0">
              <a:solidFill>
                <a:srgbClr val="7030A0"/>
              </a:solidFill>
            </a:endParaRPr>
          </a:p>
          <a:p>
            <a:r>
              <a:rPr lang="en-US" dirty="0">
                <a:solidFill>
                  <a:srgbClr val="7030A0"/>
                </a:solidFill>
              </a:rPr>
              <a:t>Quizzes</a:t>
            </a:r>
          </a:p>
          <a:p>
            <a:r>
              <a:rPr lang="en-US" dirty="0">
                <a:solidFill>
                  <a:srgbClr val="7030A0"/>
                </a:solidFill>
              </a:rPr>
              <a:t>Word and number puzzles instead of screens</a:t>
            </a:r>
          </a:p>
          <a:p>
            <a:r>
              <a:rPr lang="en-US" dirty="0">
                <a:solidFill>
                  <a:srgbClr val="7030A0"/>
                </a:solidFill>
              </a:rPr>
              <a:t>Household jobs / responsibilities</a:t>
            </a:r>
          </a:p>
          <a:p>
            <a:r>
              <a:rPr lang="en-US" dirty="0">
                <a:solidFill>
                  <a:srgbClr val="7030A0"/>
                </a:solidFill>
              </a:rPr>
              <a:t>Cooking / gardening</a:t>
            </a:r>
          </a:p>
          <a:p>
            <a:r>
              <a:rPr lang="en-US" dirty="0">
                <a:solidFill>
                  <a:srgbClr val="7030A0"/>
                </a:solidFill>
              </a:rPr>
              <a:t>Junk-modelling</a:t>
            </a:r>
            <a:endParaRPr lang="en-GB" dirty="0">
              <a:solidFill>
                <a:srgbClr val="7030A0"/>
              </a:solidFill>
            </a:endParaRPr>
          </a:p>
        </p:txBody>
      </p:sp>
      <p:pic>
        <p:nvPicPr>
          <p:cNvPr id="4" name="Picture 3">
            <a:extLst>
              <a:ext uri="{FF2B5EF4-FFF2-40B4-BE49-F238E27FC236}">
                <a16:creationId xmlns:a16="http://schemas.microsoft.com/office/drawing/2014/main" id="{81DA9A15-66C9-4490-B214-46953EC5D43E}"/>
              </a:ext>
            </a:extLst>
          </p:cNvPr>
          <p:cNvPicPr>
            <a:picLocks noChangeAspect="1"/>
          </p:cNvPicPr>
          <p:nvPr/>
        </p:nvPicPr>
        <p:blipFill>
          <a:blip r:embed="rId2"/>
          <a:stretch>
            <a:fillRect/>
          </a:stretch>
        </p:blipFill>
        <p:spPr>
          <a:xfrm>
            <a:off x="5178488" y="558176"/>
            <a:ext cx="2071509" cy="2688880"/>
          </a:xfrm>
          <a:prstGeom prst="rect">
            <a:avLst/>
          </a:prstGeom>
        </p:spPr>
      </p:pic>
      <p:pic>
        <p:nvPicPr>
          <p:cNvPr id="5" name="Picture 4">
            <a:extLst>
              <a:ext uri="{FF2B5EF4-FFF2-40B4-BE49-F238E27FC236}">
                <a16:creationId xmlns:a16="http://schemas.microsoft.com/office/drawing/2014/main" id="{76D5FB35-3EEE-4A9F-9628-A34D8C097B9A}"/>
              </a:ext>
            </a:extLst>
          </p:cNvPr>
          <p:cNvPicPr>
            <a:picLocks noChangeAspect="1"/>
          </p:cNvPicPr>
          <p:nvPr/>
        </p:nvPicPr>
        <p:blipFill>
          <a:blip r:embed="rId3"/>
          <a:stretch>
            <a:fillRect/>
          </a:stretch>
        </p:blipFill>
        <p:spPr>
          <a:xfrm>
            <a:off x="8368384" y="321431"/>
            <a:ext cx="2807343" cy="3640237"/>
          </a:xfrm>
          <a:prstGeom prst="rect">
            <a:avLst/>
          </a:prstGeom>
        </p:spPr>
      </p:pic>
      <p:pic>
        <p:nvPicPr>
          <p:cNvPr id="6" name="Picture 5">
            <a:extLst>
              <a:ext uri="{FF2B5EF4-FFF2-40B4-BE49-F238E27FC236}">
                <a16:creationId xmlns:a16="http://schemas.microsoft.com/office/drawing/2014/main" id="{56AC6EB6-693C-4E62-9091-F30F51672CBD}"/>
              </a:ext>
            </a:extLst>
          </p:cNvPr>
          <p:cNvPicPr>
            <a:picLocks noChangeAspect="1"/>
          </p:cNvPicPr>
          <p:nvPr/>
        </p:nvPicPr>
        <p:blipFill>
          <a:blip r:embed="rId4"/>
          <a:stretch>
            <a:fillRect/>
          </a:stretch>
        </p:blipFill>
        <p:spPr>
          <a:xfrm>
            <a:off x="7744408" y="4285494"/>
            <a:ext cx="4349911" cy="2441931"/>
          </a:xfrm>
          <a:prstGeom prst="rect">
            <a:avLst/>
          </a:prstGeom>
        </p:spPr>
      </p:pic>
    </p:spTree>
    <p:extLst>
      <p:ext uri="{BB962C8B-B14F-4D97-AF65-F5344CB8AC3E}">
        <p14:creationId xmlns:p14="http://schemas.microsoft.com/office/powerpoint/2010/main" val="158817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19802-4E6E-4D44-97C6-23B710A14822}"/>
              </a:ext>
            </a:extLst>
          </p:cNvPr>
          <p:cNvSpPr>
            <a:spLocks noGrp="1"/>
          </p:cNvSpPr>
          <p:nvPr>
            <p:ph type="title"/>
          </p:nvPr>
        </p:nvSpPr>
        <p:spPr>
          <a:xfrm>
            <a:off x="838200" y="2361704"/>
            <a:ext cx="10515600" cy="1325563"/>
          </a:xfrm>
        </p:spPr>
        <p:txBody>
          <a:bodyPr/>
          <a:lstStyle/>
          <a:p>
            <a:pPr algn="ctr"/>
            <a:r>
              <a:rPr lang="en-US" b="1" dirty="0">
                <a:solidFill>
                  <a:srgbClr val="002060"/>
                </a:solidFill>
              </a:rPr>
              <a:t>Supporting school learning</a:t>
            </a:r>
            <a:endParaRPr lang="en-GB" b="1" dirty="0">
              <a:solidFill>
                <a:srgbClr val="002060"/>
              </a:solidFill>
            </a:endParaRPr>
          </a:p>
        </p:txBody>
      </p:sp>
    </p:spTree>
    <p:extLst>
      <p:ext uri="{BB962C8B-B14F-4D97-AF65-F5344CB8AC3E}">
        <p14:creationId xmlns:p14="http://schemas.microsoft.com/office/powerpoint/2010/main" val="277646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50EC3E-9A0E-4895-A9FC-147A6D9478F9}"/>
              </a:ext>
            </a:extLst>
          </p:cNvPr>
          <p:cNvSpPr>
            <a:spLocks noGrp="1"/>
          </p:cNvSpPr>
          <p:nvPr>
            <p:ph type="title"/>
          </p:nvPr>
        </p:nvSpPr>
        <p:spPr>
          <a:xfrm>
            <a:off x="838200" y="688155"/>
            <a:ext cx="10515600" cy="1283515"/>
          </a:xfrm>
        </p:spPr>
        <p:txBody>
          <a:bodyPr/>
          <a:lstStyle/>
          <a:p>
            <a:pPr algn="ctr"/>
            <a:r>
              <a:rPr lang="en-US" dirty="0">
                <a:solidFill>
                  <a:srgbClr val="002060"/>
                </a:solidFill>
              </a:rPr>
              <a:t>How to help at home</a:t>
            </a:r>
            <a:endParaRPr lang="en-GB" dirty="0">
              <a:solidFill>
                <a:srgbClr val="002060"/>
              </a:solidFill>
            </a:endParaRPr>
          </a:p>
        </p:txBody>
      </p:sp>
      <p:sp>
        <p:nvSpPr>
          <p:cNvPr id="5" name="Text Placeholder 4">
            <a:extLst>
              <a:ext uri="{FF2B5EF4-FFF2-40B4-BE49-F238E27FC236}">
                <a16:creationId xmlns:a16="http://schemas.microsoft.com/office/drawing/2014/main" id="{5249687D-F74F-4BD2-957D-2863FDE933A8}"/>
              </a:ext>
            </a:extLst>
          </p:cNvPr>
          <p:cNvSpPr>
            <a:spLocks noGrp="1"/>
          </p:cNvSpPr>
          <p:nvPr>
            <p:ph type="body" idx="1"/>
          </p:nvPr>
        </p:nvSpPr>
        <p:spPr>
          <a:xfrm>
            <a:off x="838200" y="2458616"/>
            <a:ext cx="10515600" cy="1500187"/>
          </a:xfrm>
        </p:spPr>
        <p:txBody>
          <a:bodyPr>
            <a:normAutofit/>
          </a:bodyPr>
          <a:lstStyle/>
          <a:p>
            <a:pPr algn="ctr"/>
            <a:r>
              <a:rPr lang="en-US" sz="4000" dirty="0">
                <a:solidFill>
                  <a:srgbClr val="7030A0"/>
                </a:solidFill>
              </a:rPr>
              <a:t>FS2, Year 1 and Year 2</a:t>
            </a:r>
            <a:endParaRPr lang="en-GB" sz="4000" dirty="0">
              <a:solidFill>
                <a:srgbClr val="7030A0"/>
              </a:solidFill>
            </a:endParaRPr>
          </a:p>
        </p:txBody>
      </p:sp>
      <p:pic>
        <p:nvPicPr>
          <p:cNvPr id="2" name="Picture 1">
            <a:extLst>
              <a:ext uri="{FF2B5EF4-FFF2-40B4-BE49-F238E27FC236}">
                <a16:creationId xmlns:a16="http://schemas.microsoft.com/office/drawing/2014/main" id="{9C062888-F585-4991-BC2D-A93A2B31F2B4}"/>
              </a:ext>
            </a:extLst>
          </p:cNvPr>
          <p:cNvPicPr>
            <a:picLocks noChangeAspect="1"/>
          </p:cNvPicPr>
          <p:nvPr/>
        </p:nvPicPr>
        <p:blipFill>
          <a:blip r:embed="rId2"/>
          <a:stretch>
            <a:fillRect/>
          </a:stretch>
        </p:blipFill>
        <p:spPr>
          <a:xfrm>
            <a:off x="4514635" y="3256383"/>
            <a:ext cx="3162730" cy="3385457"/>
          </a:xfrm>
          <a:prstGeom prst="rect">
            <a:avLst/>
          </a:prstGeom>
        </p:spPr>
      </p:pic>
    </p:spTree>
    <p:extLst>
      <p:ext uri="{BB962C8B-B14F-4D97-AF65-F5344CB8AC3E}">
        <p14:creationId xmlns:p14="http://schemas.microsoft.com/office/powerpoint/2010/main" val="9335907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50217-8745-416B-8F2E-FF9B154A846F}"/>
              </a:ext>
            </a:extLst>
          </p:cNvPr>
          <p:cNvSpPr>
            <a:spLocks noGrp="1"/>
          </p:cNvSpPr>
          <p:nvPr>
            <p:ph type="title"/>
          </p:nvPr>
        </p:nvSpPr>
        <p:spPr/>
        <p:txBody>
          <a:bodyPr/>
          <a:lstStyle/>
          <a:p>
            <a:r>
              <a:rPr lang="en-US" dirty="0">
                <a:solidFill>
                  <a:srgbClr val="002060"/>
                </a:solidFill>
              </a:rPr>
              <a:t>Help your children to feel ‘ready to learn’</a:t>
            </a:r>
            <a:endParaRPr lang="en-GB" dirty="0">
              <a:solidFill>
                <a:srgbClr val="002060"/>
              </a:solidFill>
            </a:endParaRPr>
          </a:p>
        </p:txBody>
      </p:sp>
      <p:sp>
        <p:nvSpPr>
          <p:cNvPr id="3" name="Content Placeholder 2">
            <a:extLst>
              <a:ext uri="{FF2B5EF4-FFF2-40B4-BE49-F238E27FC236}">
                <a16:creationId xmlns:a16="http://schemas.microsoft.com/office/drawing/2014/main" id="{95003D2E-091B-4868-8586-FA4B732D9C0A}"/>
              </a:ext>
            </a:extLst>
          </p:cNvPr>
          <p:cNvSpPr>
            <a:spLocks noGrp="1"/>
          </p:cNvSpPr>
          <p:nvPr>
            <p:ph idx="1"/>
          </p:nvPr>
        </p:nvSpPr>
        <p:spPr>
          <a:xfrm>
            <a:off x="725377" y="2131367"/>
            <a:ext cx="10515600" cy="4970171"/>
          </a:xfrm>
        </p:spPr>
        <p:txBody>
          <a:bodyPr>
            <a:normAutofit/>
          </a:bodyPr>
          <a:lstStyle/>
          <a:p>
            <a:pPr>
              <a:lnSpc>
                <a:spcPct val="100000"/>
              </a:lnSpc>
            </a:pPr>
            <a:r>
              <a:rPr lang="en-US" dirty="0">
                <a:solidFill>
                  <a:srgbClr val="7030A0"/>
                </a:solidFill>
              </a:rPr>
              <a:t>P.E. kit in school on a Monday and home on a Thursday for a wash</a:t>
            </a:r>
          </a:p>
          <a:p>
            <a:pPr>
              <a:lnSpc>
                <a:spcPct val="100000"/>
              </a:lnSpc>
            </a:pPr>
            <a:r>
              <a:rPr lang="en-US" dirty="0">
                <a:solidFill>
                  <a:srgbClr val="7030A0"/>
                </a:solidFill>
              </a:rPr>
              <a:t>Suitable Woodland Learning clothes every Friday</a:t>
            </a:r>
          </a:p>
          <a:p>
            <a:pPr>
              <a:lnSpc>
                <a:spcPct val="100000"/>
              </a:lnSpc>
            </a:pPr>
            <a:r>
              <a:rPr lang="en-US" dirty="0">
                <a:solidFill>
                  <a:srgbClr val="7030A0"/>
                </a:solidFill>
              </a:rPr>
              <a:t>Freshly filled water bottle in school every day</a:t>
            </a:r>
          </a:p>
          <a:p>
            <a:pPr>
              <a:lnSpc>
                <a:spcPct val="100000"/>
              </a:lnSpc>
            </a:pPr>
            <a:r>
              <a:rPr lang="en-US" dirty="0">
                <a:solidFill>
                  <a:srgbClr val="7030A0"/>
                </a:solidFill>
              </a:rPr>
              <a:t>Footwear, coats etc. that they can operate themselves</a:t>
            </a:r>
          </a:p>
          <a:p>
            <a:pPr>
              <a:lnSpc>
                <a:spcPct val="100000"/>
              </a:lnSpc>
            </a:pPr>
            <a:r>
              <a:rPr lang="en-US" dirty="0">
                <a:solidFill>
                  <a:srgbClr val="7030A0"/>
                </a:solidFill>
              </a:rPr>
              <a:t>Encourage enjoyment of own toys at home – it only causes upset if they are brought into school and are broken or lost</a:t>
            </a:r>
          </a:p>
          <a:p>
            <a:endParaRPr lang="en-GB" dirty="0"/>
          </a:p>
        </p:txBody>
      </p:sp>
    </p:spTree>
    <p:extLst>
      <p:ext uri="{BB962C8B-B14F-4D97-AF65-F5344CB8AC3E}">
        <p14:creationId xmlns:p14="http://schemas.microsoft.com/office/powerpoint/2010/main" val="387167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5E309-B108-443D-85B6-5BC7516560F6}"/>
              </a:ext>
            </a:extLst>
          </p:cNvPr>
          <p:cNvSpPr>
            <a:spLocks noGrp="1"/>
          </p:cNvSpPr>
          <p:nvPr>
            <p:ph type="ctrTitle"/>
          </p:nvPr>
        </p:nvSpPr>
        <p:spPr/>
        <p:txBody>
          <a:bodyPr>
            <a:normAutofit/>
          </a:bodyPr>
          <a:lstStyle/>
          <a:p>
            <a:r>
              <a:rPr lang="en-US" sz="5000" b="1" dirty="0">
                <a:solidFill>
                  <a:srgbClr val="002060"/>
                </a:solidFill>
              </a:rPr>
              <a:t>How to Support Learning at Home</a:t>
            </a:r>
            <a:br>
              <a:rPr lang="en-US" sz="5000" b="1" dirty="0">
                <a:solidFill>
                  <a:srgbClr val="002060"/>
                </a:solidFill>
              </a:rPr>
            </a:br>
            <a:br>
              <a:rPr lang="en-US" sz="5000" b="1" dirty="0">
                <a:solidFill>
                  <a:srgbClr val="002060"/>
                </a:solidFill>
              </a:rPr>
            </a:br>
            <a:r>
              <a:rPr lang="en-US" sz="5000" b="1" dirty="0">
                <a:solidFill>
                  <a:srgbClr val="002060"/>
                </a:solidFill>
              </a:rPr>
              <a:t>(and why!)</a:t>
            </a:r>
            <a:endParaRPr lang="en-GB" sz="5000" b="1" dirty="0">
              <a:solidFill>
                <a:srgbClr val="002060"/>
              </a:solidFill>
            </a:endParaRPr>
          </a:p>
        </p:txBody>
      </p:sp>
      <p:sp>
        <p:nvSpPr>
          <p:cNvPr id="3" name="Subtitle 2">
            <a:extLst>
              <a:ext uri="{FF2B5EF4-FFF2-40B4-BE49-F238E27FC236}">
                <a16:creationId xmlns:a16="http://schemas.microsoft.com/office/drawing/2014/main" id="{C4576D59-BE85-42BD-A0CC-10952ABBE689}"/>
              </a:ext>
            </a:extLst>
          </p:cNvPr>
          <p:cNvSpPr>
            <a:spLocks noGrp="1"/>
          </p:cNvSpPr>
          <p:nvPr>
            <p:ph type="subTitle" idx="1"/>
          </p:nvPr>
        </p:nvSpPr>
        <p:spPr/>
        <p:txBody>
          <a:bodyPr/>
          <a:lstStyle/>
          <a:p>
            <a:endParaRPr lang="en-US" dirty="0"/>
          </a:p>
          <a:p>
            <a:r>
              <a:rPr lang="en-US" sz="3600" dirty="0">
                <a:solidFill>
                  <a:srgbClr val="7030A0"/>
                </a:solidFill>
              </a:rPr>
              <a:t>T</a:t>
            </a:r>
            <a:r>
              <a:rPr lang="en-GB" sz="3600" dirty="0" err="1">
                <a:solidFill>
                  <a:srgbClr val="7030A0"/>
                </a:solidFill>
              </a:rPr>
              <a:t>hursday</a:t>
            </a:r>
            <a:r>
              <a:rPr lang="en-GB" sz="3600" dirty="0">
                <a:solidFill>
                  <a:srgbClr val="7030A0"/>
                </a:solidFill>
              </a:rPr>
              <a:t> 21</a:t>
            </a:r>
            <a:r>
              <a:rPr lang="en-GB" sz="3600" baseline="30000" dirty="0">
                <a:solidFill>
                  <a:srgbClr val="7030A0"/>
                </a:solidFill>
              </a:rPr>
              <a:t>st</a:t>
            </a:r>
            <a:r>
              <a:rPr lang="en-GB" sz="3600" dirty="0">
                <a:solidFill>
                  <a:srgbClr val="7030A0"/>
                </a:solidFill>
              </a:rPr>
              <a:t> September 2023</a:t>
            </a:r>
          </a:p>
        </p:txBody>
      </p:sp>
      <p:sp>
        <p:nvSpPr>
          <p:cNvPr id="4" name="Thought Bubble: Cloud 3">
            <a:extLst>
              <a:ext uri="{FF2B5EF4-FFF2-40B4-BE49-F238E27FC236}">
                <a16:creationId xmlns:a16="http://schemas.microsoft.com/office/drawing/2014/main" id="{726AF341-E2C5-4F8C-8F9F-6DEC7B5DB8DD}"/>
              </a:ext>
            </a:extLst>
          </p:cNvPr>
          <p:cNvSpPr/>
          <p:nvPr/>
        </p:nvSpPr>
        <p:spPr>
          <a:xfrm>
            <a:off x="9088015" y="2202024"/>
            <a:ext cx="2967135" cy="3055776"/>
          </a:xfrm>
          <a:prstGeom prst="cloudCallout">
            <a:avLst/>
          </a:prstGeom>
          <a:solidFill>
            <a:srgbClr val="F2AC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We don’t have all the answers so please chip in if you have anything to add</a:t>
            </a:r>
            <a:endParaRPr lang="en-GB" sz="2000" b="1" dirty="0">
              <a:solidFill>
                <a:srgbClr val="002060"/>
              </a:solidFill>
            </a:endParaRPr>
          </a:p>
        </p:txBody>
      </p:sp>
    </p:spTree>
    <p:extLst>
      <p:ext uri="{BB962C8B-B14F-4D97-AF65-F5344CB8AC3E}">
        <p14:creationId xmlns:p14="http://schemas.microsoft.com/office/powerpoint/2010/main" val="35462453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99E93-C393-409E-BB12-5B64D80EA7BF}"/>
              </a:ext>
            </a:extLst>
          </p:cNvPr>
          <p:cNvSpPr>
            <a:spLocks noGrp="1"/>
          </p:cNvSpPr>
          <p:nvPr>
            <p:ph type="title"/>
          </p:nvPr>
        </p:nvSpPr>
        <p:spPr/>
        <p:txBody>
          <a:bodyPr/>
          <a:lstStyle/>
          <a:p>
            <a:r>
              <a:rPr lang="en-US" dirty="0">
                <a:solidFill>
                  <a:srgbClr val="002060"/>
                </a:solidFill>
              </a:rPr>
              <a:t>Make the most out of time with family and friends</a:t>
            </a:r>
            <a:endParaRPr lang="en-GB" dirty="0">
              <a:solidFill>
                <a:srgbClr val="002060"/>
              </a:solidFill>
            </a:endParaRPr>
          </a:p>
        </p:txBody>
      </p:sp>
      <p:sp>
        <p:nvSpPr>
          <p:cNvPr id="3" name="Content Placeholder 2">
            <a:extLst>
              <a:ext uri="{FF2B5EF4-FFF2-40B4-BE49-F238E27FC236}">
                <a16:creationId xmlns:a16="http://schemas.microsoft.com/office/drawing/2014/main" id="{6C358648-2DAA-4FB1-8018-2B18264F6835}"/>
              </a:ext>
            </a:extLst>
          </p:cNvPr>
          <p:cNvSpPr>
            <a:spLocks noGrp="1"/>
          </p:cNvSpPr>
          <p:nvPr>
            <p:ph idx="1"/>
          </p:nvPr>
        </p:nvSpPr>
        <p:spPr/>
        <p:txBody>
          <a:bodyPr>
            <a:normAutofit/>
          </a:bodyPr>
          <a:lstStyle/>
          <a:p>
            <a:r>
              <a:rPr lang="en-US" dirty="0">
                <a:solidFill>
                  <a:srgbClr val="7030A0"/>
                </a:solidFill>
              </a:rPr>
              <a:t>Play turn-taking games</a:t>
            </a:r>
          </a:p>
          <a:p>
            <a:r>
              <a:rPr lang="en-US" dirty="0">
                <a:solidFill>
                  <a:srgbClr val="7030A0"/>
                </a:solidFill>
              </a:rPr>
              <a:t>Accept winning and losing in real life situations</a:t>
            </a:r>
          </a:p>
          <a:p>
            <a:r>
              <a:rPr lang="en-US" dirty="0">
                <a:solidFill>
                  <a:srgbClr val="7030A0"/>
                </a:solidFill>
              </a:rPr>
              <a:t>Enjoy trying many different foods</a:t>
            </a:r>
          </a:p>
          <a:p>
            <a:r>
              <a:rPr lang="en-US" dirty="0">
                <a:solidFill>
                  <a:srgbClr val="7030A0"/>
                </a:solidFill>
              </a:rPr>
              <a:t>Remind your child that they have two ears and one mouth for a reason – listening is important</a:t>
            </a:r>
          </a:p>
          <a:p>
            <a:r>
              <a:rPr lang="en-US" dirty="0">
                <a:solidFill>
                  <a:srgbClr val="7030A0"/>
                </a:solidFill>
              </a:rPr>
              <a:t>Encourage your child to share their ideas with enthusiasm and to enjoy the ideas of others with similar enthusiasm</a:t>
            </a:r>
          </a:p>
          <a:p>
            <a:r>
              <a:rPr lang="en-US" dirty="0">
                <a:solidFill>
                  <a:srgbClr val="7030A0"/>
                </a:solidFill>
              </a:rPr>
              <a:t>Go out and enjoy all weathers – remember it’s only the clothing that can hamper the fun!</a:t>
            </a:r>
          </a:p>
          <a:p>
            <a:endParaRPr lang="en-GB" dirty="0"/>
          </a:p>
        </p:txBody>
      </p:sp>
    </p:spTree>
    <p:extLst>
      <p:ext uri="{BB962C8B-B14F-4D97-AF65-F5344CB8AC3E}">
        <p14:creationId xmlns:p14="http://schemas.microsoft.com/office/powerpoint/2010/main" val="328537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61E87-7BB8-4A12-A776-0AB3D8397BAA}"/>
              </a:ext>
            </a:extLst>
          </p:cNvPr>
          <p:cNvSpPr>
            <a:spLocks noGrp="1"/>
          </p:cNvSpPr>
          <p:nvPr>
            <p:ph type="title"/>
          </p:nvPr>
        </p:nvSpPr>
        <p:spPr/>
        <p:txBody>
          <a:bodyPr>
            <a:normAutofit/>
          </a:bodyPr>
          <a:lstStyle/>
          <a:p>
            <a:r>
              <a:rPr lang="en-US" dirty="0">
                <a:solidFill>
                  <a:srgbClr val="002060"/>
                </a:solidFill>
              </a:rPr>
              <a:t>Encourage independence</a:t>
            </a:r>
            <a:br>
              <a:rPr lang="en-US" dirty="0">
                <a:solidFill>
                  <a:srgbClr val="7030A0"/>
                </a:solidFill>
              </a:rPr>
            </a:br>
            <a:endParaRPr lang="en-GB" dirty="0"/>
          </a:p>
        </p:txBody>
      </p:sp>
      <p:sp>
        <p:nvSpPr>
          <p:cNvPr id="3" name="Content Placeholder 2">
            <a:extLst>
              <a:ext uri="{FF2B5EF4-FFF2-40B4-BE49-F238E27FC236}">
                <a16:creationId xmlns:a16="http://schemas.microsoft.com/office/drawing/2014/main" id="{08FCEE6F-B3ED-427E-9075-5E908AF65D5A}"/>
              </a:ext>
            </a:extLst>
          </p:cNvPr>
          <p:cNvSpPr>
            <a:spLocks noGrp="1"/>
          </p:cNvSpPr>
          <p:nvPr>
            <p:ph idx="1"/>
          </p:nvPr>
        </p:nvSpPr>
        <p:spPr>
          <a:xfrm>
            <a:off x="838200" y="1777643"/>
            <a:ext cx="10515600" cy="4351338"/>
          </a:xfrm>
        </p:spPr>
        <p:txBody>
          <a:bodyPr/>
          <a:lstStyle/>
          <a:p>
            <a:r>
              <a:rPr lang="en-US" dirty="0">
                <a:solidFill>
                  <a:srgbClr val="7030A0"/>
                </a:solidFill>
              </a:rPr>
              <a:t>Carry own bags</a:t>
            </a:r>
          </a:p>
          <a:p>
            <a:r>
              <a:rPr lang="en-US" dirty="0">
                <a:solidFill>
                  <a:srgbClr val="7030A0"/>
                </a:solidFill>
              </a:rPr>
              <a:t>Tidy up after playing with something – this will help them treasure the resources at school as much as they do their precious things at home</a:t>
            </a:r>
          </a:p>
          <a:p>
            <a:r>
              <a:rPr lang="en-US" dirty="0">
                <a:solidFill>
                  <a:srgbClr val="7030A0"/>
                </a:solidFill>
              </a:rPr>
              <a:t>Lay the table</a:t>
            </a:r>
          </a:p>
          <a:p>
            <a:r>
              <a:rPr lang="en-US" dirty="0">
                <a:solidFill>
                  <a:srgbClr val="7030A0"/>
                </a:solidFill>
              </a:rPr>
              <a:t>Get clothes and bags ready the night before</a:t>
            </a:r>
          </a:p>
          <a:p>
            <a:r>
              <a:rPr lang="en-US" dirty="0">
                <a:solidFill>
                  <a:srgbClr val="7030A0"/>
                </a:solidFill>
              </a:rPr>
              <a:t>Dress themselves</a:t>
            </a:r>
          </a:p>
          <a:p>
            <a:r>
              <a:rPr lang="en-US" dirty="0">
                <a:solidFill>
                  <a:srgbClr val="7030A0"/>
                </a:solidFill>
              </a:rPr>
              <a:t>Learn to do up buttons and laces</a:t>
            </a:r>
          </a:p>
          <a:p>
            <a:r>
              <a:rPr lang="en-US" dirty="0">
                <a:solidFill>
                  <a:srgbClr val="7030A0"/>
                </a:solidFill>
              </a:rPr>
              <a:t>Learn to use the toilet independently</a:t>
            </a:r>
            <a:endParaRPr lang="en-GB" dirty="0"/>
          </a:p>
        </p:txBody>
      </p:sp>
    </p:spTree>
    <p:extLst>
      <p:ext uri="{BB962C8B-B14F-4D97-AF65-F5344CB8AC3E}">
        <p14:creationId xmlns:p14="http://schemas.microsoft.com/office/powerpoint/2010/main" val="123440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96A28-D4A2-4EC9-B3C0-A7C4429E67B2}"/>
              </a:ext>
            </a:extLst>
          </p:cNvPr>
          <p:cNvSpPr>
            <a:spLocks noGrp="1"/>
          </p:cNvSpPr>
          <p:nvPr>
            <p:ph type="title"/>
          </p:nvPr>
        </p:nvSpPr>
        <p:spPr/>
        <p:txBody>
          <a:bodyPr/>
          <a:lstStyle/>
          <a:p>
            <a:r>
              <a:rPr lang="en-US" dirty="0">
                <a:solidFill>
                  <a:srgbClr val="002060"/>
                </a:solidFill>
              </a:rPr>
              <a:t>Let’s not forget the academic learning!</a:t>
            </a:r>
            <a:endParaRPr lang="en-GB" dirty="0">
              <a:solidFill>
                <a:srgbClr val="002060"/>
              </a:solidFill>
            </a:endParaRPr>
          </a:p>
        </p:txBody>
      </p:sp>
      <p:sp>
        <p:nvSpPr>
          <p:cNvPr id="3" name="Content Placeholder 2">
            <a:extLst>
              <a:ext uri="{FF2B5EF4-FFF2-40B4-BE49-F238E27FC236}">
                <a16:creationId xmlns:a16="http://schemas.microsoft.com/office/drawing/2014/main" id="{3A5B7CF9-7750-45CE-8178-D89E6B9BD29A}"/>
              </a:ext>
            </a:extLst>
          </p:cNvPr>
          <p:cNvSpPr>
            <a:spLocks noGrp="1"/>
          </p:cNvSpPr>
          <p:nvPr>
            <p:ph idx="1"/>
          </p:nvPr>
        </p:nvSpPr>
        <p:spPr/>
        <p:txBody>
          <a:bodyPr>
            <a:normAutofit lnSpcReduction="10000"/>
          </a:bodyPr>
          <a:lstStyle/>
          <a:p>
            <a:pPr marL="0" indent="0">
              <a:buNone/>
            </a:pPr>
            <a:r>
              <a:rPr lang="en-US" dirty="0">
                <a:solidFill>
                  <a:srgbClr val="7030A0"/>
                </a:solidFill>
              </a:rPr>
              <a:t>Read! Read! Read!</a:t>
            </a:r>
          </a:p>
          <a:p>
            <a:r>
              <a:rPr lang="en-US" dirty="0">
                <a:solidFill>
                  <a:srgbClr val="7030A0"/>
                </a:solidFill>
              </a:rPr>
              <a:t>Enjoy reading to your child as regularly as possible as this helps them see how books work. Talk about character, setting, events, predicting etc. Review each book together and compare and contrast to other books read. Talk about authors and illustrators.</a:t>
            </a:r>
          </a:p>
          <a:p>
            <a:r>
              <a:rPr lang="en-US" dirty="0">
                <a:solidFill>
                  <a:srgbClr val="7030A0"/>
                </a:solidFill>
              </a:rPr>
              <a:t>Don’t forget to vary your reading by including some non-fiction and poetry. </a:t>
            </a:r>
          </a:p>
          <a:p>
            <a:r>
              <a:rPr lang="en-US" dirty="0">
                <a:solidFill>
                  <a:srgbClr val="7030A0"/>
                </a:solidFill>
              </a:rPr>
              <a:t>P</a:t>
            </a:r>
            <a:r>
              <a:rPr lang="en-GB" dirty="0">
                <a:solidFill>
                  <a:srgbClr val="7030A0"/>
                </a:solidFill>
              </a:rPr>
              <a:t>lease spend at least 5 minutes reading and/or practising sounds (phonics) daily. This regular reading enables the children to flourish in their reading and supports them to access the curriculum independently.</a:t>
            </a:r>
          </a:p>
          <a:p>
            <a:endParaRPr lang="en-US" dirty="0"/>
          </a:p>
        </p:txBody>
      </p:sp>
    </p:spTree>
    <p:extLst>
      <p:ext uri="{BB962C8B-B14F-4D97-AF65-F5344CB8AC3E}">
        <p14:creationId xmlns:p14="http://schemas.microsoft.com/office/powerpoint/2010/main" val="112674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8D540-7BE7-4C4B-85FE-39602334E5E9}"/>
              </a:ext>
            </a:extLst>
          </p:cNvPr>
          <p:cNvSpPr>
            <a:spLocks noGrp="1"/>
          </p:cNvSpPr>
          <p:nvPr>
            <p:ph type="title"/>
          </p:nvPr>
        </p:nvSpPr>
        <p:spPr>
          <a:xfrm>
            <a:off x="838200" y="38555"/>
            <a:ext cx="10515600" cy="1325563"/>
          </a:xfrm>
        </p:spPr>
        <p:txBody>
          <a:bodyPr/>
          <a:lstStyle/>
          <a:p>
            <a:r>
              <a:rPr lang="en-US" dirty="0">
                <a:solidFill>
                  <a:srgbClr val="002060"/>
                </a:solidFill>
              </a:rPr>
              <a:t>Reading Tips</a:t>
            </a:r>
            <a:endParaRPr lang="en-GB" dirty="0">
              <a:solidFill>
                <a:srgbClr val="002060"/>
              </a:solidFill>
            </a:endParaRPr>
          </a:p>
        </p:txBody>
      </p:sp>
      <p:sp>
        <p:nvSpPr>
          <p:cNvPr id="3" name="Content Placeholder 2">
            <a:extLst>
              <a:ext uri="{FF2B5EF4-FFF2-40B4-BE49-F238E27FC236}">
                <a16:creationId xmlns:a16="http://schemas.microsoft.com/office/drawing/2014/main" id="{924920BB-A00A-4CDF-AA93-0F06D2DC3DA3}"/>
              </a:ext>
            </a:extLst>
          </p:cNvPr>
          <p:cNvSpPr>
            <a:spLocks noGrp="1"/>
          </p:cNvSpPr>
          <p:nvPr>
            <p:ph idx="1"/>
          </p:nvPr>
        </p:nvSpPr>
        <p:spPr>
          <a:xfrm>
            <a:off x="286649" y="1393958"/>
            <a:ext cx="8221824" cy="5128756"/>
          </a:xfrm>
        </p:spPr>
        <p:txBody>
          <a:bodyPr>
            <a:normAutofit lnSpcReduction="10000"/>
          </a:bodyPr>
          <a:lstStyle/>
          <a:p>
            <a:r>
              <a:rPr lang="en-US" dirty="0">
                <a:solidFill>
                  <a:srgbClr val="7030A0"/>
                </a:solidFill>
              </a:rPr>
              <a:t>Use the pictures to talk through what might be happening and to develop their vocabulary.</a:t>
            </a:r>
          </a:p>
          <a:p>
            <a:endParaRPr lang="en-US" dirty="0">
              <a:solidFill>
                <a:srgbClr val="7030A0"/>
              </a:solidFill>
            </a:endParaRPr>
          </a:p>
          <a:p>
            <a:pPr>
              <a:spcBef>
                <a:spcPts val="0"/>
              </a:spcBef>
            </a:pPr>
            <a:r>
              <a:rPr lang="en-US" dirty="0">
                <a:solidFill>
                  <a:srgbClr val="7030A0"/>
                </a:solidFill>
              </a:rPr>
              <a:t>Give your child time to work out the words </a:t>
            </a:r>
          </a:p>
          <a:p>
            <a:pPr marL="0" indent="0">
              <a:spcBef>
                <a:spcPts val="0"/>
              </a:spcBef>
              <a:buNone/>
            </a:pPr>
            <a:r>
              <a:rPr lang="en-US" dirty="0">
                <a:solidFill>
                  <a:srgbClr val="7030A0"/>
                </a:solidFill>
              </a:rPr>
              <a:t>   through blending sounds and recognising sight </a:t>
            </a:r>
          </a:p>
          <a:p>
            <a:pPr marL="0" indent="0">
              <a:spcBef>
                <a:spcPts val="0"/>
              </a:spcBef>
              <a:buNone/>
            </a:pPr>
            <a:r>
              <a:rPr lang="en-US" dirty="0">
                <a:solidFill>
                  <a:srgbClr val="7030A0"/>
                </a:solidFill>
              </a:rPr>
              <a:t>   vocabulary (they are unlikely to be able to decode </a:t>
            </a:r>
          </a:p>
          <a:p>
            <a:pPr marL="0" indent="0">
              <a:spcBef>
                <a:spcPts val="0"/>
              </a:spcBef>
              <a:buNone/>
            </a:pPr>
            <a:r>
              <a:rPr lang="en-US" dirty="0">
                <a:solidFill>
                  <a:srgbClr val="7030A0"/>
                </a:solidFill>
              </a:rPr>
              <a:t>   ‘could’   through blending sounds but might </a:t>
            </a:r>
          </a:p>
          <a:p>
            <a:pPr marL="0" indent="0">
              <a:spcBef>
                <a:spcPts val="0"/>
              </a:spcBef>
              <a:buNone/>
            </a:pPr>
            <a:r>
              <a:rPr lang="en-US" dirty="0">
                <a:solidFill>
                  <a:srgbClr val="7030A0"/>
                </a:solidFill>
              </a:rPr>
              <a:t>   recognise it).</a:t>
            </a:r>
          </a:p>
          <a:p>
            <a:pPr marL="0" indent="0">
              <a:spcBef>
                <a:spcPts val="0"/>
              </a:spcBef>
              <a:buNone/>
            </a:pPr>
            <a:endParaRPr lang="en-US" dirty="0">
              <a:solidFill>
                <a:srgbClr val="7030A0"/>
              </a:solidFill>
            </a:endParaRPr>
          </a:p>
          <a:p>
            <a:r>
              <a:rPr lang="en-US" dirty="0">
                <a:solidFill>
                  <a:srgbClr val="7030A0"/>
                </a:solidFill>
              </a:rPr>
              <a:t>Talk about why characters acted as they did.</a:t>
            </a:r>
          </a:p>
          <a:p>
            <a:endParaRPr lang="en-US" dirty="0">
              <a:solidFill>
                <a:srgbClr val="7030A0"/>
              </a:solidFill>
            </a:endParaRPr>
          </a:p>
          <a:p>
            <a:r>
              <a:rPr lang="en-US" dirty="0">
                <a:solidFill>
                  <a:srgbClr val="7030A0"/>
                </a:solidFill>
              </a:rPr>
              <a:t>Predict what might happen next.</a:t>
            </a:r>
            <a:endParaRPr lang="en-GB" dirty="0">
              <a:solidFill>
                <a:srgbClr val="7030A0"/>
              </a:solidFill>
            </a:endParaRPr>
          </a:p>
        </p:txBody>
      </p:sp>
      <p:pic>
        <p:nvPicPr>
          <p:cNvPr id="4" name="Picture 3">
            <a:extLst>
              <a:ext uri="{FF2B5EF4-FFF2-40B4-BE49-F238E27FC236}">
                <a16:creationId xmlns:a16="http://schemas.microsoft.com/office/drawing/2014/main" id="{2B680338-7626-4FB3-916A-DD4A395597FE}"/>
              </a:ext>
            </a:extLst>
          </p:cNvPr>
          <p:cNvPicPr>
            <a:picLocks noChangeAspect="1"/>
          </p:cNvPicPr>
          <p:nvPr/>
        </p:nvPicPr>
        <p:blipFill>
          <a:blip r:embed="rId2"/>
          <a:stretch>
            <a:fillRect/>
          </a:stretch>
        </p:blipFill>
        <p:spPr>
          <a:xfrm>
            <a:off x="7956921" y="83977"/>
            <a:ext cx="4132442" cy="3953880"/>
          </a:xfrm>
          <a:prstGeom prst="rect">
            <a:avLst/>
          </a:prstGeom>
        </p:spPr>
      </p:pic>
    </p:spTree>
    <p:extLst>
      <p:ext uri="{BB962C8B-B14F-4D97-AF65-F5344CB8AC3E}">
        <p14:creationId xmlns:p14="http://schemas.microsoft.com/office/powerpoint/2010/main" val="20573952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BAFEA-DD7F-4CF9-B8EC-58A725362FC8}"/>
              </a:ext>
            </a:extLst>
          </p:cNvPr>
          <p:cNvSpPr>
            <a:spLocks noGrp="1"/>
          </p:cNvSpPr>
          <p:nvPr>
            <p:ph type="title"/>
          </p:nvPr>
        </p:nvSpPr>
        <p:spPr/>
        <p:txBody>
          <a:bodyPr/>
          <a:lstStyle/>
          <a:p>
            <a:r>
              <a:rPr lang="en-US" dirty="0">
                <a:solidFill>
                  <a:srgbClr val="002060"/>
                </a:solidFill>
              </a:rPr>
              <a:t>In addition to reading…</a:t>
            </a:r>
            <a:endParaRPr lang="en-GB" dirty="0">
              <a:solidFill>
                <a:srgbClr val="002060"/>
              </a:solidFill>
            </a:endParaRPr>
          </a:p>
        </p:txBody>
      </p:sp>
      <p:sp>
        <p:nvSpPr>
          <p:cNvPr id="3" name="Content Placeholder 2">
            <a:extLst>
              <a:ext uri="{FF2B5EF4-FFF2-40B4-BE49-F238E27FC236}">
                <a16:creationId xmlns:a16="http://schemas.microsoft.com/office/drawing/2014/main" id="{D27826DF-0CA2-40AA-9746-60C1F3234D5C}"/>
              </a:ext>
            </a:extLst>
          </p:cNvPr>
          <p:cNvSpPr>
            <a:spLocks noGrp="1"/>
          </p:cNvSpPr>
          <p:nvPr>
            <p:ph idx="1"/>
          </p:nvPr>
        </p:nvSpPr>
        <p:spPr>
          <a:xfrm>
            <a:off x="838200" y="1825625"/>
            <a:ext cx="10515600" cy="2606416"/>
          </a:xfrm>
        </p:spPr>
        <p:txBody>
          <a:bodyPr>
            <a:normAutofit/>
          </a:bodyPr>
          <a:lstStyle/>
          <a:p>
            <a:r>
              <a:rPr lang="en-US" dirty="0">
                <a:solidFill>
                  <a:srgbClr val="7030A0"/>
                </a:solidFill>
              </a:rPr>
              <a:t>Talk about ‘wobbling’ – it’s how we know we are learning.</a:t>
            </a:r>
          </a:p>
          <a:p>
            <a:r>
              <a:rPr lang="en-US" dirty="0">
                <a:solidFill>
                  <a:srgbClr val="7030A0"/>
                </a:solidFill>
              </a:rPr>
              <a:t>Talk about the school day – there is a lot of information on the class pages on the website so you know what they should be learning.</a:t>
            </a:r>
          </a:p>
          <a:p>
            <a:r>
              <a:rPr lang="en-US" dirty="0">
                <a:solidFill>
                  <a:srgbClr val="7030A0"/>
                </a:solidFill>
              </a:rPr>
              <a:t>Ask closed questions about the school day if your child is reticent to share e.g.</a:t>
            </a:r>
          </a:p>
          <a:p>
            <a:endParaRPr lang="en-US" dirty="0"/>
          </a:p>
          <a:p>
            <a:endParaRPr lang="en-GB" dirty="0"/>
          </a:p>
        </p:txBody>
      </p:sp>
    </p:spTree>
    <p:extLst>
      <p:ext uri="{BB962C8B-B14F-4D97-AF65-F5344CB8AC3E}">
        <p14:creationId xmlns:p14="http://schemas.microsoft.com/office/powerpoint/2010/main" val="247798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BAFEA-DD7F-4CF9-B8EC-58A725362FC8}"/>
              </a:ext>
            </a:extLst>
          </p:cNvPr>
          <p:cNvSpPr>
            <a:spLocks noGrp="1"/>
          </p:cNvSpPr>
          <p:nvPr>
            <p:ph type="title"/>
          </p:nvPr>
        </p:nvSpPr>
        <p:spPr/>
        <p:txBody>
          <a:bodyPr/>
          <a:lstStyle/>
          <a:p>
            <a:r>
              <a:rPr lang="en-US" dirty="0">
                <a:solidFill>
                  <a:srgbClr val="002060"/>
                </a:solidFill>
              </a:rPr>
              <a:t>In addition to reading…</a:t>
            </a:r>
            <a:endParaRPr lang="en-GB" dirty="0">
              <a:solidFill>
                <a:srgbClr val="002060"/>
              </a:solidFill>
            </a:endParaRPr>
          </a:p>
        </p:txBody>
      </p:sp>
      <p:sp>
        <p:nvSpPr>
          <p:cNvPr id="3" name="Content Placeholder 2">
            <a:extLst>
              <a:ext uri="{FF2B5EF4-FFF2-40B4-BE49-F238E27FC236}">
                <a16:creationId xmlns:a16="http://schemas.microsoft.com/office/drawing/2014/main" id="{D27826DF-0CA2-40AA-9746-60C1F3234D5C}"/>
              </a:ext>
            </a:extLst>
          </p:cNvPr>
          <p:cNvSpPr>
            <a:spLocks noGrp="1"/>
          </p:cNvSpPr>
          <p:nvPr>
            <p:ph idx="1"/>
          </p:nvPr>
        </p:nvSpPr>
        <p:spPr>
          <a:xfrm>
            <a:off x="838200" y="1825625"/>
            <a:ext cx="10515600" cy="2606416"/>
          </a:xfrm>
        </p:spPr>
        <p:txBody>
          <a:bodyPr>
            <a:normAutofit/>
          </a:bodyPr>
          <a:lstStyle/>
          <a:p>
            <a:r>
              <a:rPr lang="en-US" dirty="0">
                <a:solidFill>
                  <a:srgbClr val="7030A0"/>
                </a:solidFill>
              </a:rPr>
              <a:t>Talk about ‘wobbling’ – it’s how we know we are learning.</a:t>
            </a:r>
          </a:p>
          <a:p>
            <a:r>
              <a:rPr lang="en-US" dirty="0">
                <a:solidFill>
                  <a:srgbClr val="7030A0"/>
                </a:solidFill>
              </a:rPr>
              <a:t>Talk about the school day – there is a lot of information on the class pages on the website so you know what they should be learning.</a:t>
            </a:r>
          </a:p>
          <a:p>
            <a:r>
              <a:rPr lang="en-US" dirty="0">
                <a:solidFill>
                  <a:srgbClr val="7030A0"/>
                </a:solidFill>
              </a:rPr>
              <a:t>Ask closed questions about the school day if your child is reticent to share e.g.</a:t>
            </a:r>
          </a:p>
          <a:p>
            <a:endParaRPr lang="en-US" dirty="0"/>
          </a:p>
          <a:p>
            <a:endParaRPr lang="en-GB" dirty="0"/>
          </a:p>
        </p:txBody>
      </p:sp>
      <p:sp>
        <p:nvSpPr>
          <p:cNvPr id="4" name="Rectangle 3">
            <a:extLst>
              <a:ext uri="{FF2B5EF4-FFF2-40B4-BE49-F238E27FC236}">
                <a16:creationId xmlns:a16="http://schemas.microsoft.com/office/drawing/2014/main" id="{19BAA07B-5C47-4F8A-98C1-0F23942E3E16}"/>
              </a:ext>
            </a:extLst>
          </p:cNvPr>
          <p:cNvSpPr/>
          <p:nvPr/>
        </p:nvSpPr>
        <p:spPr>
          <a:xfrm>
            <a:off x="1751044" y="4566978"/>
            <a:ext cx="7728857" cy="954107"/>
          </a:xfrm>
          <a:prstGeom prst="rect">
            <a:avLst/>
          </a:prstGeom>
        </p:spPr>
        <p:txBody>
          <a:bodyPr wrap="square">
            <a:spAutoFit/>
          </a:bodyPr>
          <a:lstStyle/>
          <a:p>
            <a:r>
              <a:rPr lang="en-US" dirty="0">
                <a:solidFill>
                  <a:srgbClr val="7030A0"/>
                </a:solidFill>
              </a:rPr>
              <a:t> </a:t>
            </a:r>
            <a:r>
              <a:rPr lang="en-US" sz="2800" dirty="0">
                <a:solidFill>
                  <a:srgbClr val="7030A0"/>
                </a:solidFill>
              </a:rPr>
              <a:t>What was the best thing you did today?</a:t>
            </a:r>
          </a:p>
          <a:p>
            <a:r>
              <a:rPr lang="en-US" sz="2800" dirty="0">
                <a:solidFill>
                  <a:srgbClr val="7030A0"/>
                </a:solidFill>
              </a:rPr>
              <a:t> Surprise me with something you learned today.</a:t>
            </a:r>
            <a:endParaRPr lang="en-GB" sz="2800" dirty="0"/>
          </a:p>
        </p:txBody>
      </p:sp>
    </p:spTree>
    <p:extLst>
      <p:ext uri="{BB962C8B-B14F-4D97-AF65-F5344CB8AC3E}">
        <p14:creationId xmlns:p14="http://schemas.microsoft.com/office/powerpoint/2010/main" val="10393615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BAFEA-DD7F-4CF9-B8EC-58A725362FC8}"/>
              </a:ext>
            </a:extLst>
          </p:cNvPr>
          <p:cNvSpPr>
            <a:spLocks noGrp="1"/>
          </p:cNvSpPr>
          <p:nvPr>
            <p:ph type="title"/>
          </p:nvPr>
        </p:nvSpPr>
        <p:spPr/>
        <p:txBody>
          <a:bodyPr/>
          <a:lstStyle/>
          <a:p>
            <a:r>
              <a:rPr lang="en-US" dirty="0">
                <a:solidFill>
                  <a:srgbClr val="002060"/>
                </a:solidFill>
              </a:rPr>
              <a:t>In addition to reading…</a:t>
            </a:r>
            <a:endParaRPr lang="en-GB" dirty="0">
              <a:solidFill>
                <a:srgbClr val="002060"/>
              </a:solidFill>
            </a:endParaRPr>
          </a:p>
        </p:txBody>
      </p:sp>
      <p:sp>
        <p:nvSpPr>
          <p:cNvPr id="3" name="Content Placeholder 2">
            <a:extLst>
              <a:ext uri="{FF2B5EF4-FFF2-40B4-BE49-F238E27FC236}">
                <a16:creationId xmlns:a16="http://schemas.microsoft.com/office/drawing/2014/main" id="{D27826DF-0CA2-40AA-9746-60C1F3234D5C}"/>
              </a:ext>
            </a:extLst>
          </p:cNvPr>
          <p:cNvSpPr>
            <a:spLocks noGrp="1"/>
          </p:cNvSpPr>
          <p:nvPr>
            <p:ph idx="1"/>
          </p:nvPr>
        </p:nvSpPr>
        <p:spPr>
          <a:xfrm>
            <a:off x="838200" y="1499054"/>
            <a:ext cx="10515600" cy="4836432"/>
          </a:xfrm>
        </p:spPr>
        <p:txBody>
          <a:bodyPr>
            <a:normAutofit fontScale="92500"/>
          </a:bodyPr>
          <a:lstStyle/>
          <a:p>
            <a:r>
              <a:rPr lang="en-US" dirty="0">
                <a:solidFill>
                  <a:srgbClr val="7030A0"/>
                </a:solidFill>
              </a:rPr>
              <a:t>Take every opportunity to practise counting on and back in ones, twos, fives and tens – e.g. when laying the table, in the car on the way to school, as part of a catching game.</a:t>
            </a:r>
          </a:p>
          <a:p>
            <a:r>
              <a:rPr lang="en-US" dirty="0">
                <a:solidFill>
                  <a:srgbClr val="7030A0"/>
                </a:solidFill>
              </a:rPr>
              <a:t>For Year 2 children, please encourage them to complete the </a:t>
            </a:r>
            <a:r>
              <a:rPr lang="en-US" dirty="0" err="1">
                <a:solidFill>
                  <a:srgbClr val="7030A0"/>
                </a:solidFill>
              </a:rPr>
              <a:t>Maths</a:t>
            </a:r>
            <a:r>
              <a:rPr lang="en-US" dirty="0">
                <a:solidFill>
                  <a:srgbClr val="7030A0"/>
                </a:solidFill>
              </a:rPr>
              <a:t> Homework sheets that are sent home on a Friday. Please could enthusiastic parents curb their desire to beat their children to the answer! Let your child have the first attempt then feel free to discuss with them any misconceptions but please make all of this easy for us to see when marking</a:t>
            </a:r>
          </a:p>
          <a:p>
            <a:pPr marL="0" indent="0">
              <a:spcBef>
                <a:spcPts val="0"/>
              </a:spcBef>
              <a:buNone/>
            </a:pPr>
            <a:r>
              <a:rPr lang="en-US" dirty="0">
                <a:solidFill>
                  <a:srgbClr val="7030A0"/>
                </a:solidFill>
              </a:rPr>
              <a:t>   by using  </a:t>
            </a:r>
          </a:p>
          <a:p>
            <a:r>
              <a:rPr lang="en-US" dirty="0">
                <a:solidFill>
                  <a:srgbClr val="7030A0"/>
                </a:solidFill>
              </a:rPr>
              <a:t>Help learn those tricky words (that cannot be spelt phonetically) in as many different ways as possible. Age appropriate word lists and imaginative ways to practice spelling these words will be sent home shortly.</a:t>
            </a:r>
          </a:p>
          <a:p>
            <a:endParaRPr lang="en-US" dirty="0"/>
          </a:p>
          <a:p>
            <a:endParaRPr lang="en-GB" dirty="0"/>
          </a:p>
        </p:txBody>
      </p:sp>
      <p:sp>
        <p:nvSpPr>
          <p:cNvPr id="4" name="AutoShape 2" descr="File:Scavas logo.svg - Wikimedia Commons">
            <a:extLst>
              <a:ext uri="{FF2B5EF4-FFF2-40B4-BE49-F238E27FC236}">
                <a16:creationId xmlns:a16="http://schemas.microsoft.com/office/drawing/2014/main" id="{58582B0B-5680-45AC-908F-09245A8AF77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Oval 5">
            <a:extLst>
              <a:ext uri="{FF2B5EF4-FFF2-40B4-BE49-F238E27FC236}">
                <a16:creationId xmlns:a16="http://schemas.microsoft.com/office/drawing/2014/main" id="{8E5CA4E1-F4DE-47F7-A726-501120D7401D}"/>
              </a:ext>
            </a:extLst>
          </p:cNvPr>
          <p:cNvSpPr/>
          <p:nvPr/>
        </p:nvSpPr>
        <p:spPr>
          <a:xfrm>
            <a:off x="2394542" y="4503262"/>
            <a:ext cx="461395" cy="444617"/>
          </a:xfrm>
          <a:prstGeom prst="ellipse">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7030A0"/>
                </a:solidFill>
              </a:rPr>
              <a:t>S</a:t>
            </a:r>
            <a:endParaRPr lang="en-GB" dirty="0">
              <a:solidFill>
                <a:srgbClr val="7030A0"/>
              </a:solidFill>
            </a:endParaRPr>
          </a:p>
        </p:txBody>
      </p:sp>
    </p:spTree>
    <p:extLst>
      <p:ext uri="{BB962C8B-B14F-4D97-AF65-F5344CB8AC3E}">
        <p14:creationId xmlns:p14="http://schemas.microsoft.com/office/powerpoint/2010/main" val="9451965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50EC3E-9A0E-4895-A9FC-147A6D9478F9}"/>
              </a:ext>
            </a:extLst>
          </p:cNvPr>
          <p:cNvSpPr>
            <a:spLocks noGrp="1"/>
          </p:cNvSpPr>
          <p:nvPr>
            <p:ph type="title"/>
          </p:nvPr>
        </p:nvSpPr>
        <p:spPr>
          <a:xfrm>
            <a:off x="831850" y="1350628"/>
            <a:ext cx="10515600" cy="1283515"/>
          </a:xfrm>
        </p:spPr>
        <p:txBody>
          <a:bodyPr/>
          <a:lstStyle/>
          <a:p>
            <a:pPr algn="ctr"/>
            <a:r>
              <a:rPr lang="en-US" dirty="0">
                <a:solidFill>
                  <a:srgbClr val="002060"/>
                </a:solidFill>
              </a:rPr>
              <a:t>How to help at home</a:t>
            </a:r>
            <a:endParaRPr lang="en-GB" dirty="0">
              <a:solidFill>
                <a:srgbClr val="002060"/>
              </a:solidFill>
            </a:endParaRPr>
          </a:p>
        </p:txBody>
      </p:sp>
      <p:sp>
        <p:nvSpPr>
          <p:cNvPr id="5" name="Text Placeholder 4">
            <a:extLst>
              <a:ext uri="{FF2B5EF4-FFF2-40B4-BE49-F238E27FC236}">
                <a16:creationId xmlns:a16="http://schemas.microsoft.com/office/drawing/2014/main" id="{5249687D-F74F-4BD2-957D-2863FDE933A8}"/>
              </a:ext>
            </a:extLst>
          </p:cNvPr>
          <p:cNvSpPr>
            <a:spLocks noGrp="1"/>
          </p:cNvSpPr>
          <p:nvPr>
            <p:ph type="body" idx="1"/>
          </p:nvPr>
        </p:nvSpPr>
        <p:spPr>
          <a:xfrm>
            <a:off x="838200" y="3429000"/>
            <a:ext cx="10515600" cy="1500187"/>
          </a:xfrm>
        </p:spPr>
        <p:txBody>
          <a:bodyPr>
            <a:normAutofit/>
          </a:bodyPr>
          <a:lstStyle/>
          <a:p>
            <a:pPr algn="ctr"/>
            <a:r>
              <a:rPr lang="en-US" sz="4000" dirty="0">
                <a:solidFill>
                  <a:srgbClr val="7030A0"/>
                </a:solidFill>
              </a:rPr>
              <a:t>Years 3 and 4</a:t>
            </a:r>
            <a:endParaRPr lang="en-GB" sz="4000" dirty="0">
              <a:solidFill>
                <a:srgbClr val="7030A0"/>
              </a:solidFill>
            </a:endParaRPr>
          </a:p>
        </p:txBody>
      </p:sp>
      <p:pic>
        <p:nvPicPr>
          <p:cNvPr id="2" name="Picture 1">
            <a:extLst>
              <a:ext uri="{FF2B5EF4-FFF2-40B4-BE49-F238E27FC236}">
                <a16:creationId xmlns:a16="http://schemas.microsoft.com/office/drawing/2014/main" id="{1190A8F8-C6FE-402C-8DFE-3CD65D82E730}"/>
              </a:ext>
            </a:extLst>
          </p:cNvPr>
          <p:cNvPicPr>
            <a:picLocks noChangeAspect="1"/>
          </p:cNvPicPr>
          <p:nvPr/>
        </p:nvPicPr>
        <p:blipFill>
          <a:blip r:embed="rId2"/>
          <a:stretch>
            <a:fillRect/>
          </a:stretch>
        </p:blipFill>
        <p:spPr>
          <a:xfrm>
            <a:off x="8461321" y="3108551"/>
            <a:ext cx="3174049" cy="2688070"/>
          </a:xfrm>
          <a:prstGeom prst="rect">
            <a:avLst/>
          </a:prstGeom>
        </p:spPr>
      </p:pic>
      <p:pic>
        <p:nvPicPr>
          <p:cNvPr id="3" name="Picture 2">
            <a:extLst>
              <a:ext uri="{FF2B5EF4-FFF2-40B4-BE49-F238E27FC236}">
                <a16:creationId xmlns:a16="http://schemas.microsoft.com/office/drawing/2014/main" id="{BBE5BBFB-0C68-4911-951B-D52E23860B5F}"/>
              </a:ext>
            </a:extLst>
          </p:cNvPr>
          <p:cNvPicPr>
            <a:picLocks noChangeAspect="1"/>
          </p:cNvPicPr>
          <p:nvPr/>
        </p:nvPicPr>
        <p:blipFill>
          <a:blip r:embed="rId3"/>
          <a:stretch>
            <a:fillRect/>
          </a:stretch>
        </p:blipFill>
        <p:spPr>
          <a:xfrm>
            <a:off x="254055" y="134850"/>
            <a:ext cx="2433161" cy="2799802"/>
          </a:xfrm>
          <a:prstGeom prst="rect">
            <a:avLst/>
          </a:prstGeom>
        </p:spPr>
      </p:pic>
      <p:pic>
        <p:nvPicPr>
          <p:cNvPr id="6" name="Picture 5">
            <a:extLst>
              <a:ext uri="{FF2B5EF4-FFF2-40B4-BE49-F238E27FC236}">
                <a16:creationId xmlns:a16="http://schemas.microsoft.com/office/drawing/2014/main" id="{F5E0469E-FD2C-49D5-996D-E58ADBEB87BE}"/>
              </a:ext>
            </a:extLst>
          </p:cNvPr>
          <p:cNvPicPr>
            <a:picLocks noChangeAspect="1"/>
          </p:cNvPicPr>
          <p:nvPr/>
        </p:nvPicPr>
        <p:blipFill>
          <a:blip r:embed="rId4"/>
          <a:stretch>
            <a:fillRect/>
          </a:stretch>
        </p:blipFill>
        <p:spPr>
          <a:xfrm>
            <a:off x="1261867" y="3429000"/>
            <a:ext cx="2318012" cy="2991938"/>
          </a:xfrm>
          <a:prstGeom prst="rect">
            <a:avLst/>
          </a:prstGeom>
        </p:spPr>
      </p:pic>
    </p:spTree>
    <p:extLst>
      <p:ext uri="{BB962C8B-B14F-4D97-AF65-F5344CB8AC3E}">
        <p14:creationId xmlns:p14="http://schemas.microsoft.com/office/powerpoint/2010/main" val="37076384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A27B8-5314-49A2-B740-3C00A104188D}"/>
              </a:ext>
            </a:extLst>
          </p:cNvPr>
          <p:cNvSpPr>
            <a:spLocks noGrp="1"/>
          </p:cNvSpPr>
          <p:nvPr>
            <p:ph type="title"/>
          </p:nvPr>
        </p:nvSpPr>
        <p:spPr/>
        <p:txBody>
          <a:bodyPr/>
          <a:lstStyle/>
          <a:p>
            <a:r>
              <a:rPr lang="en-US" dirty="0">
                <a:solidFill>
                  <a:srgbClr val="002060"/>
                </a:solidFill>
              </a:rPr>
              <a:t>Encourage greater independence</a:t>
            </a:r>
            <a:endParaRPr lang="en-GB" dirty="0">
              <a:solidFill>
                <a:srgbClr val="002060"/>
              </a:solidFill>
            </a:endParaRPr>
          </a:p>
        </p:txBody>
      </p:sp>
      <p:sp>
        <p:nvSpPr>
          <p:cNvPr id="3" name="Content Placeholder 2">
            <a:extLst>
              <a:ext uri="{FF2B5EF4-FFF2-40B4-BE49-F238E27FC236}">
                <a16:creationId xmlns:a16="http://schemas.microsoft.com/office/drawing/2014/main" id="{E97DB240-A43F-4555-985B-D03187B9EBE5}"/>
              </a:ext>
            </a:extLst>
          </p:cNvPr>
          <p:cNvSpPr>
            <a:spLocks noGrp="1"/>
          </p:cNvSpPr>
          <p:nvPr>
            <p:ph idx="1"/>
          </p:nvPr>
        </p:nvSpPr>
        <p:spPr>
          <a:xfrm>
            <a:off x="838200" y="1557176"/>
            <a:ext cx="10515600" cy="5011403"/>
          </a:xfrm>
        </p:spPr>
        <p:txBody>
          <a:bodyPr>
            <a:normAutofit/>
          </a:bodyPr>
          <a:lstStyle/>
          <a:p>
            <a:r>
              <a:rPr lang="en-US" dirty="0">
                <a:solidFill>
                  <a:srgbClr val="7030A0"/>
                </a:solidFill>
              </a:rPr>
              <a:t>By giving your child jobs to do, you are showing you trust them.</a:t>
            </a:r>
          </a:p>
          <a:p>
            <a:r>
              <a:rPr lang="en-US" dirty="0">
                <a:solidFill>
                  <a:srgbClr val="7030A0"/>
                </a:solidFill>
              </a:rPr>
              <a:t>Ask children to help do the shopping so they get used to finding items in the shop, comparing items to find the best value, working out if they have enough money, packing shopping with heavier items at the bottom.</a:t>
            </a:r>
          </a:p>
          <a:p>
            <a:r>
              <a:rPr lang="en-US" dirty="0">
                <a:solidFill>
                  <a:srgbClr val="7030A0"/>
                </a:solidFill>
              </a:rPr>
              <a:t>Encourage children to plan how to use pocket money – are they going to save for a few weeks to buy something that costs more? Have they thought carefully about their planned purchase – will they use it enough to make it a good choice?</a:t>
            </a:r>
          </a:p>
          <a:p>
            <a:r>
              <a:rPr lang="en-US" dirty="0">
                <a:solidFill>
                  <a:srgbClr val="7030A0"/>
                </a:solidFill>
              </a:rPr>
              <a:t>Arrange more play dates and sleepovers in readiness for school residentials.</a:t>
            </a:r>
          </a:p>
        </p:txBody>
      </p:sp>
    </p:spTree>
    <p:extLst>
      <p:ext uri="{BB962C8B-B14F-4D97-AF65-F5344CB8AC3E}">
        <p14:creationId xmlns:p14="http://schemas.microsoft.com/office/powerpoint/2010/main" val="120101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D879A-8D1C-46B2-B6E7-E7410461C549}"/>
              </a:ext>
            </a:extLst>
          </p:cNvPr>
          <p:cNvSpPr>
            <a:spLocks noGrp="1"/>
          </p:cNvSpPr>
          <p:nvPr>
            <p:ph type="title"/>
          </p:nvPr>
        </p:nvSpPr>
        <p:spPr/>
        <p:txBody>
          <a:bodyPr/>
          <a:lstStyle/>
          <a:p>
            <a:r>
              <a:rPr lang="en-US" dirty="0">
                <a:solidFill>
                  <a:srgbClr val="002060"/>
                </a:solidFill>
              </a:rPr>
              <a:t>Shared Learning &amp; Homework</a:t>
            </a:r>
            <a:endParaRPr lang="en-GB" dirty="0">
              <a:solidFill>
                <a:srgbClr val="002060"/>
              </a:solidFill>
            </a:endParaRPr>
          </a:p>
        </p:txBody>
      </p:sp>
      <p:sp>
        <p:nvSpPr>
          <p:cNvPr id="3" name="Content Placeholder 2">
            <a:extLst>
              <a:ext uri="{FF2B5EF4-FFF2-40B4-BE49-F238E27FC236}">
                <a16:creationId xmlns:a16="http://schemas.microsoft.com/office/drawing/2014/main" id="{9ADE46B1-32CF-47AA-A383-0AF7234CCDF8}"/>
              </a:ext>
            </a:extLst>
          </p:cNvPr>
          <p:cNvSpPr>
            <a:spLocks noGrp="1"/>
          </p:cNvSpPr>
          <p:nvPr>
            <p:ph idx="1"/>
          </p:nvPr>
        </p:nvSpPr>
        <p:spPr>
          <a:xfrm>
            <a:off x="838200" y="1567542"/>
            <a:ext cx="10515600" cy="5066523"/>
          </a:xfrm>
        </p:spPr>
        <p:txBody>
          <a:bodyPr>
            <a:normAutofit/>
          </a:bodyPr>
          <a:lstStyle/>
          <a:p>
            <a:r>
              <a:rPr lang="en-US" dirty="0">
                <a:solidFill>
                  <a:srgbClr val="7030A0"/>
                </a:solidFill>
              </a:rPr>
              <a:t>Homework comes home in their blue folder every Friday and should be returned by the following Thursday.</a:t>
            </a:r>
          </a:p>
          <a:p>
            <a:r>
              <a:rPr lang="en-US" dirty="0">
                <a:solidFill>
                  <a:srgbClr val="7030A0"/>
                </a:solidFill>
              </a:rPr>
              <a:t>Focus on the practice-style homework (times tables, arithmetic, reading, spelling, comprehension) - do support your child with this but make sure they have a go first as that’s how they will learn.</a:t>
            </a:r>
          </a:p>
          <a:p>
            <a:r>
              <a:rPr lang="en-US" dirty="0">
                <a:solidFill>
                  <a:srgbClr val="7030A0"/>
                </a:solidFill>
              </a:rPr>
              <a:t>With </a:t>
            </a:r>
            <a:r>
              <a:rPr lang="en-US" dirty="0" err="1">
                <a:solidFill>
                  <a:srgbClr val="7030A0"/>
                </a:solidFill>
              </a:rPr>
              <a:t>maths</a:t>
            </a:r>
            <a:r>
              <a:rPr lang="en-US" dirty="0">
                <a:solidFill>
                  <a:srgbClr val="7030A0"/>
                </a:solidFill>
              </a:rPr>
              <a:t>, ask them to show you the ‘school way’ so we don’t confuse the issue.</a:t>
            </a:r>
          </a:p>
          <a:p>
            <a:r>
              <a:rPr lang="en-US" dirty="0">
                <a:solidFill>
                  <a:srgbClr val="7030A0"/>
                </a:solidFill>
              </a:rPr>
              <a:t>Find something they enjoy on the Shared Learning grid or come up with something between you – a visit to a museum, a presentation about a hobby – the aim is for this to be fun, to develop a love of learning.</a:t>
            </a:r>
          </a:p>
          <a:p>
            <a:endParaRPr lang="en-GB" dirty="0">
              <a:solidFill>
                <a:srgbClr val="7030A0"/>
              </a:solidFill>
            </a:endParaRPr>
          </a:p>
        </p:txBody>
      </p:sp>
    </p:spTree>
    <p:extLst>
      <p:ext uri="{BB962C8B-B14F-4D97-AF65-F5344CB8AC3E}">
        <p14:creationId xmlns:p14="http://schemas.microsoft.com/office/powerpoint/2010/main" val="375378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EFF275-5C3B-4AF6-889D-9B00A888C705}"/>
              </a:ext>
            </a:extLst>
          </p:cNvPr>
          <p:cNvSpPr>
            <a:spLocks noGrp="1"/>
          </p:cNvSpPr>
          <p:nvPr>
            <p:ph idx="1"/>
          </p:nvPr>
        </p:nvSpPr>
        <p:spPr>
          <a:xfrm>
            <a:off x="754224" y="864361"/>
            <a:ext cx="10515600" cy="5129277"/>
          </a:xfrm>
        </p:spPr>
        <p:txBody>
          <a:bodyPr>
            <a:normAutofit/>
          </a:bodyPr>
          <a:lstStyle/>
          <a:p>
            <a:pPr marL="0" indent="0">
              <a:buNone/>
            </a:pPr>
            <a:r>
              <a:rPr lang="en-US" dirty="0">
                <a:solidFill>
                  <a:srgbClr val="7030A0"/>
                </a:solidFill>
              </a:rPr>
              <a:t>A good quality home/school partnership is essential to give children the best chance to flourish.</a:t>
            </a:r>
          </a:p>
          <a:p>
            <a:pPr marL="0" indent="0">
              <a:buNone/>
            </a:pPr>
            <a:endParaRPr lang="en-US" dirty="0">
              <a:solidFill>
                <a:srgbClr val="7030A0"/>
              </a:solidFill>
            </a:endParaRPr>
          </a:p>
          <a:p>
            <a:pPr marL="0" indent="0">
              <a:buNone/>
            </a:pPr>
            <a:r>
              <a:rPr lang="en-US" dirty="0">
                <a:solidFill>
                  <a:srgbClr val="7030A0"/>
                </a:solidFill>
              </a:rPr>
              <a:t>The first key factor is </a:t>
            </a:r>
            <a:r>
              <a:rPr lang="en-US" dirty="0">
                <a:solidFill>
                  <a:srgbClr val="FF0000"/>
                </a:solidFill>
              </a:rPr>
              <a:t>regular attendance </a:t>
            </a:r>
            <a:r>
              <a:rPr lang="en-US" dirty="0">
                <a:solidFill>
                  <a:srgbClr val="7030A0"/>
                </a:solidFill>
              </a:rPr>
              <a:t>at school. </a:t>
            </a:r>
          </a:p>
          <a:p>
            <a:pPr marL="0" indent="0">
              <a:buNone/>
            </a:pPr>
            <a:endParaRPr lang="en-US" dirty="0">
              <a:solidFill>
                <a:srgbClr val="7030A0"/>
              </a:solidFill>
            </a:endParaRPr>
          </a:p>
          <a:p>
            <a:pPr marL="0" indent="0">
              <a:buNone/>
            </a:pPr>
            <a:r>
              <a:rPr lang="en-US" dirty="0">
                <a:solidFill>
                  <a:srgbClr val="7030A0"/>
                </a:solidFill>
              </a:rPr>
              <a:t>This supports pupils’ </a:t>
            </a:r>
          </a:p>
          <a:p>
            <a:pPr marL="0" indent="0">
              <a:buNone/>
            </a:pPr>
            <a:r>
              <a:rPr lang="en-US" dirty="0">
                <a:solidFill>
                  <a:srgbClr val="7030A0"/>
                </a:solidFill>
              </a:rPr>
              <a:t>academic development </a:t>
            </a:r>
          </a:p>
          <a:p>
            <a:pPr marL="0" indent="0">
              <a:buNone/>
            </a:pPr>
            <a:r>
              <a:rPr lang="en-US" dirty="0">
                <a:solidFill>
                  <a:srgbClr val="7030A0"/>
                </a:solidFill>
              </a:rPr>
              <a:t>but also their social </a:t>
            </a:r>
          </a:p>
          <a:p>
            <a:pPr marL="0" indent="0">
              <a:buNone/>
            </a:pPr>
            <a:r>
              <a:rPr lang="en-US" dirty="0">
                <a:solidFill>
                  <a:srgbClr val="7030A0"/>
                </a:solidFill>
              </a:rPr>
              <a:t>relationships and </a:t>
            </a:r>
          </a:p>
          <a:p>
            <a:pPr marL="0" indent="0">
              <a:buNone/>
            </a:pPr>
            <a:r>
              <a:rPr lang="en-US" dirty="0">
                <a:solidFill>
                  <a:srgbClr val="7030A0"/>
                </a:solidFill>
              </a:rPr>
              <a:t>well-being.</a:t>
            </a:r>
            <a:endParaRPr lang="en-GB" dirty="0">
              <a:solidFill>
                <a:srgbClr val="7030A0"/>
              </a:solidFill>
            </a:endParaRPr>
          </a:p>
        </p:txBody>
      </p:sp>
      <p:pic>
        <p:nvPicPr>
          <p:cNvPr id="4" name="Picture 3">
            <a:extLst>
              <a:ext uri="{FF2B5EF4-FFF2-40B4-BE49-F238E27FC236}">
                <a16:creationId xmlns:a16="http://schemas.microsoft.com/office/drawing/2014/main" id="{D283C93F-69C4-4E55-AC47-22E0C4F5A500}"/>
              </a:ext>
            </a:extLst>
          </p:cNvPr>
          <p:cNvPicPr>
            <a:picLocks noChangeAspect="1"/>
          </p:cNvPicPr>
          <p:nvPr/>
        </p:nvPicPr>
        <p:blipFill>
          <a:blip r:embed="rId2"/>
          <a:stretch>
            <a:fillRect/>
          </a:stretch>
        </p:blipFill>
        <p:spPr>
          <a:xfrm>
            <a:off x="4635274" y="3212263"/>
            <a:ext cx="7167952" cy="3357848"/>
          </a:xfrm>
          <a:prstGeom prst="rect">
            <a:avLst/>
          </a:prstGeom>
        </p:spPr>
      </p:pic>
    </p:spTree>
    <p:extLst>
      <p:ext uri="{BB962C8B-B14F-4D97-AF65-F5344CB8AC3E}">
        <p14:creationId xmlns:p14="http://schemas.microsoft.com/office/powerpoint/2010/main" val="19072409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3B54C-B41A-495C-89FE-FCE9BCAAE9C7}"/>
              </a:ext>
            </a:extLst>
          </p:cNvPr>
          <p:cNvSpPr>
            <a:spLocks noGrp="1"/>
          </p:cNvSpPr>
          <p:nvPr>
            <p:ph type="title"/>
          </p:nvPr>
        </p:nvSpPr>
        <p:spPr/>
        <p:txBody>
          <a:bodyPr/>
          <a:lstStyle/>
          <a:p>
            <a:r>
              <a:rPr lang="en-US" dirty="0">
                <a:solidFill>
                  <a:srgbClr val="002060"/>
                </a:solidFill>
              </a:rPr>
              <a:t>Additional Support</a:t>
            </a:r>
            <a:endParaRPr lang="en-GB" dirty="0">
              <a:solidFill>
                <a:srgbClr val="002060"/>
              </a:solidFill>
            </a:endParaRPr>
          </a:p>
        </p:txBody>
      </p:sp>
      <p:sp>
        <p:nvSpPr>
          <p:cNvPr id="3" name="Content Placeholder 2">
            <a:extLst>
              <a:ext uri="{FF2B5EF4-FFF2-40B4-BE49-F238E27FC236}">
                <a16:creationId xmlns:a16="http://schemas.microsoft.com/office/drawing/2014/main" id="{FD963D9F-695A-4090-A97B-BABC1AC80CAB}"/>
              </a:ext>
            </a:extLst>
          </p:cNvPr>
          <p:cNvSpPr>
            <a:spLocks noGrp="1"/>
          </p:cNvSpPr>
          <p:nvPr>
            <p:ph idx="1"/>
          </p:nvPr>
        </p:nvSpPr>
        <p:spPr/>
        <p:txBody>
          <a:bodyPr/>
          <a:lstStyle/>
          <a:p>
            <a:r>
              <a:rPr lang="en-US" dirty="0">
                <a:solidFill>
                  <a:srgbClr val="7030A0"/>
                </a:solidFill>
              </a:rPr>
              <a:t>These are crucial years so if your child receives additional support in school, e.g. with spelling or </a:t>
            </a:r>
            <a:r>
              <a:rPr lang="en-US" dirty="0" err="1">
                <a:solidFill>
                  <a:srgbClr val="7030A0"/>
                </a:solidFill>
              </a:rPr>
              <a:t>maths</a:t>
            </a:r>
            <a:r>
              <a:rPr lang="en-US" dirty="0">
                <a:solidFill>
                  <a:srgbClr val="7030A0"/>
                </a:solidFill>
              </a:rPr>
              <a:t>, try to put time aside to do more at home – it will really help them going forward.</a:t>
            </a:r>
          </a:p>
          <a:p>
            <a:r>
              <a:rPr lang="en-US" dirty="0">
                <a:solidFill>
                  <a:srgbClr val="7030A0"/>
                </a:solidFill>
              </a:rPr>
              <a:t>Repetition is key. </a:t>
            </a:r>
          </a:p>
          <a:p>
            <a:r>
              <a:rPr lang="en-US" dirty="0">
                <a:solidFill>
                  <a:srgbClr val="7030A0"/>
                </a:solidFill>
              </a:rPr>
              <a:t>Look for small steps of progress and celebrate these.</a:t>
            </a:r>
          </a:p>
          <a:p>
            <a:r>
              <a:rPr lang="en-US" dirty="0">
                <a:solidFill>
                  <a:srgbClr val="7030A0"/>
                </a:solidFill>
              </a:rPr>
              <a:t>Keep this support going through the holidays.</a:t>
            </a:r>
          </a:p>
          <a:p>
            <a:r>
              <a:rPr lang="en-US" dirty="0">
                <a:solidFill>
                  <a:srgbClr val="7030A0"/>
                </a:solidFill>
              </a:rPr>
              <a:t>Make sure your child has the opportunity to do activities they succeed at as well – it can be quite disheartening to only spend time on things we find difficult.</a:t>
            </a:r>
            <a:endParaRPr lang="en-GB" dirty="0">
              <a:solidFill>
                <a:srgbClr val="7030A0"/>
              </a:solidFill>
            </a:endParaRPr>
          </a:p>
        </p:txBody>
      </p:sp>
    </p:spTree>
    <p:extLst>
      <p:ext uri="{BB962C8B-B14F-4D97-AF65-F5344CB8AC3E}">
        <p14:creationId xmlns:p14="http://schemas.microsoft.com/office/powerpoint/2010/main" val="127840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50EC3E-9A0E-4895-A9FC-147A6D9478F9}"/>
              </a:ext>
            </a:extLst>
          </p:cNvPr>
          <p:cNvSpPr>
            <a:spLocks noGrp="1"/>
          </p:cNvSpPr>
          <p:nvPr>
            <p:ph type="title"/>
          </p:nvPr>
        </p:nvSpPr>
        <p:spPr>
          <a:xfrm>
            <a:off x="831850" y="1350628"/>
            <a:ext cx="10515600" cy="1283515"/>
          </a:xfrm>
        </p:spPr>
        <p:txBody>
          <a:bodyPr/>
          <a:lstStyle/>
          <a:p>
            <a:pPr algn="ctr"/>
            <a:r>
              <a:rPr lang="en-US" dirty="0">
                <a:solidFill>
                  <a:srgbClr val="002060"/>
                </a:solidFill>
              </a:rPr>
              <a:t>How to help at home</a:t>
            </a:r>
            <a:endParaRPr lang="en-GB" dirty="0">
              <a:solidFill>
                <a:srgbClr val="002060"/>
              </a:solidFill>
            </a:endParaRPr>
          </a:p>
        </p:txBody>
      </p:sp>
      <p:sp>
        <p:nvSpPr>
          <p:cNvPr id="5" name="Text Placeholder 4">
            <a:extLst>
              <a:ext uri="{FF2B5EF4-FFF2-40B4-BE49-F238E27FC236}">
                <a16:creationId xmlns:a16="http://schemas.microsoft.com/office/drawing/2014/main" id="{5249687D-F74F-4BD2-957D-2863FDE933A8}"/>
              </a:ext>
            </a:extLst>
          </p:cNvPr>
          <p:cNvSpPr>
            <a:spLocks noGrp="1"/>
          </p:cNvSpPr>
          <p:nvPr>
            <p:ph type="body" idx="1"/>
          </p:nvPr>
        </p:nvSpPr>
        <p:spPr>
          <a:xfrm>
            <a:off x="838200" y="3429000"/>
            <a:ext cx="10515600" cy="1500187"/>
          </a:xfrm>
        </p:spPr>
        <p:txBody>
          <a:bodyPr>
            <a:normAutofit/>
          </a:bodyPr>
          <a:lstStyle/>
          <a:p>
            <a:pPr algn="ctr"/>
            <a:r>
              <a:rPr lang="en-US" sz="4000" dirty="0">
                <a:solidFill>
                  <a:srgbClr val="7030A0"/>
                </a:solidFill>
              </a:rPr>
              <a:t>Years 5 and 6</a:t>
            </a:r>
            <a:endParaRPr lang="en-GB" sz="4000" dirty="0">
              <a:solidFill>
                <a:srgbClr val="7030A0"/>
              </a:solidFill>
            </a:endParaRPr>
          </a:p>
        </p:txBody>
      </p:sp>
      <p:pic>
        <p:nvPicPr>
          <p:cNvPr id="2" name="Picture 1">
            <a:extLst>
              <a:ext uri="{FF2B5EF4-FFF2-40B4-BE49-F238E27FC236}">
                <a16:creationId xmlns:a16="http://schemas.microsoft.com/office/drawing/2014/main" id="{B83D0C2C-C0E3-4B21-8CA6-4B6AB570AE09}"/>
              </a:ext>
            </a:extLst>
          </p:cNvPr>
          <p:cNvPicPr>
            <a:picLocks noChangeAspect="1"/>
          </p:cNvPicPr>
          <p:nvPr/>
        </p:nvPicPr>
        <p:blipFill>
          <a:blip r:embed="rId2"/>
          <a:stretch>
            <a:fillRect/>
          </a:stretch>
        </p:blipFill>
        <p:spPr>
          <a:xfrm>
            <a:off x="8146310" y="2957805"/>
            <a:ext cx="3201140" cy="3579456"/>
          </a:xfrm>
          <a:prstGeom prst="rect">
            <a:avLst/>
          </a:prstGeom>
        </p:spPr>
      </p:pic>
      <p:pic>
        <p:nvPicPr>
          <p:cNvPr id="3" name="Picture 2">
            <a:extLst>
              <a:ext uri="{FF2B5EF4-FFF2-40B4-BE49-F238E27FC236}">
                <a16:creationId xmlns:a16="http://schemas.microsoft.com/office/drawing/2014/main" id="{5D40AE5E-9770-4C8B-A2ED-2BFE782387B3}"/>
              </a:ext>
            </a:extLst>
          </p:cNvPr>
          <p:cNvPicPr>
            <a:picLocks noChangeAspect="1"/>
          </p:cNvPicPr>
          <p:nvPr/>
        </p:nvPicPr>
        <p:blipFill>
          <a:blip r:embed="rId3"/>
          <a:stretch>
            <a:fillRect/>
          </a:stretch>
        </p:blipFill>
        <p:spPr>
          <a:xfrm>
            <a:off x="148415" y="63557"/>
            <a:ext cx="2128254" cy="1932685"/>
          </a:xfrm>
          <a:prstGeom prst="rect">
            <a:avLst/>
          </a:prstGeom>
        </p:spPr>
      </p:pic>
      <p:pic>
        <p:nvPicPr>
          <p:cNvPr id="7" name="Picture 6">
            <a:extLst>
              <a:ext uri="{FF2B5EF4-FFF2-40B4-BE49-F238E27FC236}">
                <a16:creationId xmlns:a16="http://schemas.microsoft.com/office/drawing/2014/main" id="{E32FEE3C-E6BE-41D4-AF0E-7BE06857DD01}"/>
              </a:ext>
            </a:extLst>
          </p:cNvPr>
          <p:cNvPicPr>
            <a:picLocks noChangeAspect="1"/>
          </p:cNvPicPr>
          <p:nvPr/>
        </p:nvPicPr>
        <p:blipFill>
          <a:blip r:embed="rId4"/>
          <a:stretch>
            <a:fillRect/>
          </a:stretch>
        </p:blipFill>
        <p:spPr>
          <a:xfrm>
            <a:off x="124019" y="3429000"/>
            <a:ext cx="3568272" cy="3323545"/>
          </a:xfrm>
          <a:prstGeom prst="rect">
            <a:avLst/>
          </a:prstGeom>
        </p:spPr>
      </p:pic>
    </p:spTree>
    <p:extLst>
      <p:ext uri="{BB962C8B-B14F-4D97-AF65-F5344CB8AC3E}">
        <p14:creationId xmlns:p14="http://schemas.microsoft.com/office/powerpoint/2010/main" val="11945891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3688D5-12B5-401A-B8AB-A93C310459AB}"/>
              </a:ext>
            </a:extLst>
          </p:cNvPr>
          <p:cNvSpPr>
            <a:spLocks noGrp="1"/>
          </p:cNvSpPr>
          <p:nvPr>
            <p:ph type="title"/>
          </p:nvPr>
        </p:nvSpPr>
        <p:spPr>
          <a:xfrm>
            <a:off x="838200" y="201481"/>
            <a:ext cx="10515600" cy="1325563"/>
          </a:xfrm>
        </p:spPr>
        <p:txBody>
          <a:bodyPr/>
          <a:lstStyle/>
          <a:p>
            <a:r>
              <a:rPr lang="en-US" dirty="0">
                <a:solidFill>
                  <a:srgbClr val="002060"/>
                </a:solidFill>
              </a:rPr>
              <a:t>Homework</a:t>
            </a:r>
            <a:endParaRPr lang="en-GB" dirty="0">
              <a:solidFill>
                <a:srgbClr val="002060"/>
              </a:solidFill>
            </a:endParaRPr>
          </a:p>
        </p:txBody>
      </p:sp>
      <p:sp>
        <p:nvSpPr>
          <p:cNvPr id="3" name="Content Placeholder 2">
            <a:extLst>
              <a:ext uri="{FF2B5EF4-FFF2-40B4-BE49-F238E27FC236}">
                <a16:creationId xmlns:a16="http://schemas.microsoft.com/office/drawing/2014/main" id="{8DFC5C01-38A8-46B3-B47B-74AF2DC556FC}"/>
              </a:ext>
            </a:extLst>
          </p:cNvPr>
          <p:cNvSpPr>
            <a:spLocks noGrp="1"/>
          </p:cNvSpPr>
          <p:nvPr>
            <p:ph idx="1"/>
          </p:nvPr>
        </p:nvSpPr>
        <p:spPr>
          <a:xfrm>
            <a:off x="838200" y="1368424"/>
            <a:ext cx="10515600" cy="5396270"/>
          </a:xfrm>
        </p:spPr>
        <p:txBody>
          <a:bodyPr>
            <a:normAutofit lnSpcReduction="10000"/>
          </a:bodyPr>
          <a:lstStyle/>
          <a:p>
            <a:r>
              <a:rPr lang="en-US" dirty="0">
                <a:solidFill>
                  <a:srgbClr val="7030A0"/>
                </a:solidFill>
              </a:rPr>
              <a:t>In year 5 and 6 pupils are becoming more independent. </a:t>
            </a:r>
          </a:p>
          <a:p>
            <a:endParaRPr lang="en-US" dirty="0">
              <a:solidFill>
                <a:srgbClr val="7030A0"/>
              </a:solidFill>
            </a:endParaRPr>
          </a:p>
          <a:p>
            <a:r>
              <a:rPr lang="en-US" dirty="0">
                <a:solidFill>
                  <a:srgbClr val="7030A0"/>
                </a:solidFill>
              </a:rPr>
              <a:t>In addition to daily reading and online spelling practice, Year 5/6 will bring home 2 pieces of homework a week: arithmetic and reading comprehension.</a:t>
            </a:r>
          </a:p>
          <a:p>
            <a:endParaRPr lang="en-US" dirty="0">
              <a:solidFill>
                <a:srgbClr val="7030A0"/>
              </a:solidFill>
            </a:endParaRPr>
          </a:p>
          <a:p>
            <a:r>
              <a:rPr lang="en-US" dirty="0">
                <a:solidFill>
                  <a:srgbClr val="7030A0"/>
                </a:solidFill>
              </a:rPr>
              <a:t>Arithmetic is given on a Monday and reading comprehension is given on a Wednesday. </a:t>
            </a:r>
          </a:p>
          <a:p>
            <a:endParaRPr lang="en-US" dirty="0">
              <a:solidFill>
                <a:srgbClr val="7030A0"/>
              </a:solidFill>
            </a:endParaRPr>
          </a:p>
          <a:p>
            <a:r>
              <a:rPr lang="en-US" dirty="0">
                <a:solidFill>
                  <a:srgbClr val="7030A0"/>
                </a:solidFill>
              </a:rPr>
              <a:t>Giving pupils homework on different days and giving them a degree of choice as to when they complete it, allows them to practise the skills of time management. This will help them to be more self-sufficient in Year 7. </a:t>
            </a:r>
            <a:endParaRPr lang="en-GB" dirty="0">
              <a:solidFill>
                <a:srgbClr val="7030A0"/>
              </a:solidFill>
            </a:endParaRPr>
          </a:p>
        </p:txBody>
      </p:sp>
    </p:spTree>
    <p:extLst>
      <p:ext uri="{BB962C8B-B14F-4D97-AF65-F5344CB8AC3E}">
        <p14:creationId xmlns:p14="http://schemas.microsoft.com/office/powerpoint/2010/main" val="251275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CDA302-65BF-42C3-8E80-597CA346C72B}"/>
              </a:ext>
            </a:extLst>
          </p:cNvPr>
          <p:cNvSpPr>
            <a:spLocks noGrp="1"/>
          </p:cNvSpPr>
          <p:nvPr>
            <p:ph idx="1"/>
          </p:nvPr>
        </p:nvSpPr>
        <p:spPr>
          <a:xfrm>
            <a:off x="838200" y="1051184"/>
            <a:ext cx="10515600" cy="5163004"/>
          </a:xfrm>
        </p:spPr>
        <p:txBody>
          <a:bodyPr>
            <a:normAutofit lnSpcReduction="10000"/>
          </a:bodyPr>
          <a:lstStyle/>
          <a:p>
            <a:r>
              <a:rPr lang="en-US" dirty="0">
                <a:solidFill>
                  <a:srgbClr val="7030A0"/>
                </a:solidFill>
              </a:rPr>
              <a:t>Pupils are expected to take responsibility for bringing in their homework when it is complete and keeping it in their tray until it is time to mark it. This helps them improve their </a:t>
            </a:r>
            <a:r>
              <a:rPr lang="en-US" dirty="0" err="1">
                <a:solidFill>
                  <a:srgbClr val="7030A0"/>
                </a:solidFill>
              </a:rPr>
              <a:t>organisational</a:t>
            </a:r>
            <a:r>
              <a:rPr lang="en-US" dirty="0">
                <a:solidFill>
                  <a:srgbClr val="7030A0"/>
                </a:solidFill>
              </a:rPr>
              <a:t> skills. </a:t>
            </a:r>
          </a:p>
          <a:p>
            <a:endParaRPr lang="en-US" dirty="0">
              <a:solidFill>
                <a:srgbClr val="7030A0"/>
              </a:solidFill>
            </a:endParaRPr>
          </a:p>
          <a:p>
            <a:r>
              <a:rPr lang="en-US" dirty="0">
                <a:solidFill>
                  <a:srgbClr val="7030A0"/>
                </a:solidFill>
              </a:rPr>
              <a:t>In Year 5/6, homework requirements are recorded by the pupils in their own homework diaries - allowing for them to take responsibility for their own learning. </a:t>
            </a:r>
          </a:p>
          <a:p>
            <a:endParaRPr lang="en-US" dirty="0">
              <a:solidFill>
                <a:srgbClr val="7030A0"/>
              </a:solidFill>
            </a:endParaRPr>
          </a:p>
          <a:p>
            <a:r>
              <a:rPr lang="en-US" dirty="0">
                <a:solidFill>
                  <a:srgbClr val="7030A0"/>
                </a:solidFill>
              </a:rPr>
              <a:t>Whilst pupils are rewarded for completing homework, it is not policy to enforce sanctions for non-completion. This enables pupils to feel pride when they complete it but not shame if they have struggled that week.</a:t>
            </a:r>
            <a:endParaRPr lang="en-GB" dirty="0">
              <a:solidFill>
                <a:srgbClr val="7030A0"/>
              </a:solidFill>
            </a:endParaRPr>
          </a:p>
        </p:txBody>
      </p:sp>
    </p:spTree>
    <p:extLst>
      <p:ext uri="{BB962C8B-B14F-4D97-AF65-F5344CB8AC3E}">
        <p14:creationId xmlns:p14="http://schemas.microsoft.com/office/powerpoint/2010/main" val="147856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FDD88-0579-4DC7-80D3-6DB534969D0B}"/>
              </a:ext>
            </a:extLst>
          </p:cNvPr>
          <p:cNvSpPr>
            <a:spLocks noGrp="1"/>
          </p:cNvSpPr>
          <p:nvPr>
            <p:ph type="title"/>
          </p:nvPr>
        </p:nvSpPr>
        <p:spPr>
          <a:xfrm>
            <a:off x="838200" y="514415"/>
            <a:ext cx="10515600" cy="1062459"/>
          </a:xfrm>
        </p:spPr>
        <p:txBody>
          <a:bodyPr>
            <a:normAutofit fontScale="90000"/>
          </a:bodyPr>
          <a:lstStyle/>
          <a:p>
            <a:r>
              <a:rPr lang="en-US" dirty="0">
                <a:solidFill>
                  <a:srgbClr val="002060"/>
                </a:solidFill>
              </a:rPr>
              <a:t>Helping Year 5/6 at home </a:t>
            </a:r>
            <a:br>
              <a:rPr lang="en-US" dirty="0"/>
            </a:br>
            <a:endParaRPr lang="en-GB" dirty="0"/>
          </a:p>
        </p:txBody>
      </p:sp>
      <p:sp>
        <p:nvSpPr>
          <p:cNvPr id="3" name="Content Placeholder 2">
            <a:extLst>
              <a:ext uri="{FF2B5EF4-FFF2-40B4-BE49-F238E27FC236}">
                <a16:creationId xmlns:a16="http://schemas.microsoft.com/office/drawing/2014/main" id="{F8ADBDCD-C0A7-458E-BEEF-2662FF86EAE8}"/>
              </a:ext>
            </a:extLst>
          </p:cNvPr>
          <p:cNvSpPr>
            <a:spLocks noGrp="1"/>
          </p:cNvSpPr>
          <p:nvPr>
            <p:ph idx="1"/>
          </p:nvPr>
        </p:nvSpPr>
        <p:spPr>
          <a:xfrm>
            <a:off x="838200" y="1323717"/>
            <a:ext cx="10515600" cy="5273026"/>
          </a:xfrm>
        </p:spPr>
        <p:txBody>
          <a:bodyPr>
            <a:normAutofit fontScale="92500"/>
          </a:bodyPr>
          <a:lstStyle/>
          <a:p>
            <a:pPr fontAlgn="base"/>
            <a:r>
              <a:rPr lang="en-US" dirty="0">
                <a:solidFill>
                  <a:srgbClr val="7030A0"/>
                </a:solidFill>
              </a:rPr>
              <a:t>Please </a:t>
            </a:r>
            <a:r>
              <a:rPr lang="en-US" b="1" dirty="0">
                <a:solidFill>
                  <a:srgbClr val="7030A0"/>
                </a:solidFill>
              </a:rPr>
              <a:t>check that your child has brought their homework home</a:t>
            </a:r>
            <a:r>
              <a:rPr lang="en-US" dirty="0">
                <a:solidFill>
                  <a:srgbClr val="7030A0"/>
                </a:solidFill>
              </a:rPr>
              <a:t> at some point during the week. The weekend might be a good time to complete it if families are busy. </a:t>
            </a:r>
          </a:p>
          <a:p>
            <a:pPr fontAlgn="base"/>
            <a:endParaRPr lang="en-US" dirty="0">
              <a:solidFill>
                <a:srgbClr val="7030A0"/>
              </a:solidFill>
            </a:endParaRPr>
          </a:p>
          <a:p>
            <a:pPr fontAlgn="base"/>
            <a:r>
              <a:rPr lang="en-US" dirty="0">
                <a:solidFill>
                  <a:srgbClr val="7030A0"/>
                </a:solidFill>
              </a:rPr>
              <a:t>Please check that pupils</a:t>
            </a:r>
            <a:r>
              <a:rPr lang="en-US" b="1" dirty="0">
                <a:solidFill>
                  <a:srgbClr val="7030A0"/>
                </a:solidFill>
              </a:rPr>
              <a:t> read daily </a:t>
            </a:r>
            <a:r>
              <a:rPr lang="en-US" dirty="0">
                <a:solidFill>
                  <a:srgbClr val="7030A0"/>
                </a:solidFill>
              </a:rPr>
              <a:t>during the week and sign the reading and homework diary once per week ready for checking on a Friday. </a:t>
            </a:r>
          </a:p>
          <a:p>
            <a:pPr fontAlgn="base"/>
            <a:endParaRPr lang="en-US" dirty="0">
              <a:solidFill>
                <a:srgbClr val="7030A0"/>
              </a:solidFill>
            </a:endParaRPr>
          </a:p>
          <a:p>
            <a:pPr fontAlgn="base"/>
            <a:r>
              <a:rPr lang="en-US" dirty="0">
                <a:solidFill>
                  <a:srgbClr val="7030A0"/>
                </a:solidFill>
              </a:rPr>
              <a:t>Please</a:t>
            </a:r>
            <a:r>
              <a:rPr lang="en-US" b="1" dirty="0">
                <a:solidFill>
                  <a:srgbClr val="7030A0"/>
                </a:solidFill>
              </a:rPr>
              <a:t> encourage pupils to practise their spellings and </a:t>
            </a:r>
            <a:r>
              <a:rPr lang="en-US" b="1" dirty="0" err="1">
                <a:solidFill>
                  <a:srgbClr val="7030A0"/>
                </a:solidFill>
              </a:rPr>
              <a:t>maths</a:t>
            </a:r>
            <a:r>
              <a:rPr lang="en-US" b="1" dirty="0">
                <a:solidFill>
                  <a:srgbClr val="7030A0"/>
                </a:solidFill>
              </a:rPr>
              <a:t> skills </a:t>
            </a:r>
            <a:r>
              <a:rPr lang="en-US" dirty="0">
                <a:solidFill>
                  <a:srgbClr val="7030A0"/>
                </a:solidFill>
              </a:rPr>
              <a:t>using Ed Shed at home.</a:t>
            </a:r>
          </a:p>
          <a:p>
            <a:pPr fontAlgn="base"/>
            <a:endParaRPr lang="en-US" dirty="0">
              <a:solidFill>
                <a:srgbClr val="7030A0"/>
              </a:solidFill>
            </a:endParaRPr>
          </a:p>
          <a:p>
            <a:pPr fontAlgn="base"/>
            <a:r>
              <a:rPr lang="en-US" b="1" dirty="0">
                <a:solidFill>
                  <a:srgbClr val="7030A0"/>
                </a:solidFill>
              </a:rPr>
              <a:t>Enjoy completing shared learning </a:t>
            </a:r>
            <a:r>
              <a:rPr lang="en-US" dirty="0">
                <a:solidFill>
                  <a:srgbClr val="7030A0"/>
                </a:solidFill>
              </a:rPr>
              <a:t>every few weeks- and encourage pupils to take their time and complete projects thoughtfully. </a:t>
            </a:r>
          </a:p>
          <a:p>
            <a:endParaRPr lang="en-GB" dirty="0"/>
          </a:p>
        </p:txBody>
      </p:sp>
    </p:spTree>
    <p:extLst>
      <p:ext uri="{BB962C8B-B14F-4D97-AF65-F5344CB8AC3E}">
        <p14:creationId xmlns:p14="http://schemas.microsoft.com/office/powerpoint/2010/main" val="356829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CBCE42-CAA7-4E6A-92C4-DDCCDA4C49CB}"/>
              </a:ext>
            </a:extLst>
          </p:cNvPr>
          <p:cNvSpPr>
            <a:spLocks noGrp="1"/>
          </p:cNvSpPr>
          <p:nvPr>
            <p:ph idx="1"/>
          </p:nvPr>
        </p:nvSpPr>
        <p:spPr>
          <a:xfrm>
            <a:off x="838200" y="1424409"/>
            <a:ext cx="10515600" cy="4351338"/>
          </a:xfrm>
        </p:spPr>
        <p:txBody>
          <a:bodyPr/>
          <a:lstStyle/>
          <a:p>
            <a:pPr fontAlgn="base"/>
            <a:r>
              <a:rPr lang="en-US" dirty="0">
                <a:solidFill>
                  <a:srgbClr val="7030A0"/>
                </a:solidFill>
              </a:rPr>
              <a:t>Please contact Miss Langston if there are any areas of the homework that your child struggles with - she can help to reassure you and your child and can always signpost helpful websites to support further learning if necessary.</a:t>
            </a:r>
            <a:br>
              <a:rPr lang="en-US" dirty="0">
                <a:solidFill>
                  <a:srgbClr val="7030A0"/>
                </a:solidFill>
              </a:rPr>
            </a:br>
            <a:endParaRPr lang="en-US" dirty="0">
              <a:solidFill>
                <a:srgbClr val="7030A0"/>
              </a:solidFill>
            </a:endParaRPr>
          </a:p>
          <a:p>
            <a:pPr fontAlgn="base"/>
            <a:r>
              <a:rPr lang="en-US" dirty="0">
                <a:solidFill>
                  <a:srgbClr val="7030A0"/>
                </a:solidFill>
              </a:rPr>
              <a:t>Remember that some pupils are extremely tired after a full day's learning and may not be able to manage homework in the evening, especially if they have additional needs. This is why pupils are given a week to complete the homework. </a:t>
            </a:r>
          </a:p>
          <a:p>
            <a:endParaRPr lang="en-GB" dirty="0"/>
          </a:p>
        </p:txBody>
      </p:sp>
    </p:spTree>
    <p:extLst>
      <p:ext uri="{BB962C8B-B14F-4D97-AF65-F5344CB8AC3E}">
        <p14:creationId xmlns:p14="http://schemas.microsoft.com/office/powerpoint/2010/main" val="4019064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8A1BE-D37C-4AD0-9404-5BDD5CE63D4F}"/>
              </a:ext>
            </a:extLst>
          </p:cNvPr>
          <p:cNvSpPr>
            <a:spLocks noGrp="1"/>
          </p:cNvSpPr>
          <p:nvPr>
            <p:ph type="title"/>
          </p:nvPr>
        </p:nvSpPr>
        <p:spPr/>
        <p:txBody>
          <a:bodyPr/>
          <a:lstStyle/>
          <a:p>
            <a:r>
              <a:rPr lang="en-US" dirty="0">
                <a:solidFill>
                  <a:srgbClr val="002060"/>
                </a:solidFill>
              </a:rPr>
              <a:t>What if my child is struggling?</a:t>
            </a:r>
            <a:endParaRPr lang="en-GB" dirty="0">
              <a:solidFill>
                <a:srgbClr val="002060"/>
              </a:solidFill>
            </a:endParaRPr>
          </a:p>
        </p:txBody>
      </p:sp>
      <p:sp>
        <p:nvSpPr>
          <p:cNvPr id="3" name="Content Placeholder 2">
            <a:extLst>
              <a:ext uri="{FF2B5EF4-FFF2-40B4-BE49-F238E27FC236}">
                <a16:creationId xmlns:a16="http://schemas.microsoft.com/office/drawing/2014/main" id="{469E08CC-7280-4AD2-B834-F70A81D369DC}"/>
              </a:ext>
            </a:extLst>
          </p:cNvPr>
          <p:cNvSpPr>
            <a:spLocks noGrp="1"/>
          </p:cNvSpPr>
          <p:nvPr>
            <p:ph idx="1"/>
          </p:nvPr>
        </p:nvSpPr>
        <p:spPr>
          <a:xfrm>
            <a:off x="838200" y="1690688"/>
            <a:ext cx="10515600" cy="4970171"/>
          </a:xfrm>
        </p:spPr>
        <p:txBody>
          <a:bodyPr>
            <a:normAutofit lnSpcReduction="10000"/>
          </a:bodyPr>
          <a:lstStyle/>
          <a:p>
            <a:pPr marL="0" indent="0">
              <a:buNone/>
            </a:pPr>
            <a:r>
              <a:rPr lang="en-US" dirty="0">
                <a:solidFill>
                  <a:srgbClr val="7030A0"/>
                </a:solidFill>
              </a:rPr>
              <a:t>We know some individuals struggle with organisation and time-keeping. We do make allowances for this when the children are in school, however it can make getting ready for school quite tricky for the family.</a:t>
            </a:r>
          </a:p>
          <a:p>
            <a:pPr marL="0" indent="0">
              <a:buNone/>
            </a:pPr>
            <a:endParaRPr lang="en-US" dirty="0">
              <a:solidFill>
                <a:srgbClr val="7030A0"/>
              </a:solidFill>
            </a:endParaRPr>
          </a:p>
          <a:p>
            <a:r>
              <a:rPr lang="en-US" dirty="0">
                <a:solidFill>
                  <a:srgbClr val="7030A0"/>
                </a:solidFill>
              </a:rPr>
              <a:t>Try having everything ready for school the night before - have a checklist (with photographs) of what is needed each day.</a:t>
            </a:r>
          </a:p>
          <a:p>
            <a:endParaRPr lang="en-US" dirty="0">
              <a:solidFill>
                <a:srgbClr val="7030A0"/>
              </a:solidFill>
            </a:endParaRPr>
          </a:p>
          <a:p>
            <a:r>
              <a:rPr lang="en-US" dirty="0">
                <a:solidFill>
                  <a:srgbClr val="7030A0"/>
                </a:solidFill>
              </a:rPr>
              <a:t>Use a smiley face chart that they can fill in for each item.</a:t>
            </a:r>
          </a:p>
          <a:p>
            <a:endParaRPr lang="en-US" dirty="0">
              <a:solidFill>
                <a:srgbClr val="7030A0"/>
              </a:solidFill>
            </a:endParaRPr>
          </a:p>
          <a:p>
            <a:r>
              <a:rPr lang="en-US" dirty="0">
                <a:solidFill>
                  <a:srgbClr val="7030A0"/>
                </a:solidFill>
              </a:rPr>
              <a:t>Set alarm clocks 15 minutes early to give yourself extra time.</a:t>
            </a:r>
          </a:p>
          <a:p>
            <a:pPr marL="0" indent="0">
              <a:buNone/>
            </a:pPr>
            <a:endParaRPr lang="en-GB" dirty="0">
              <a:solidFill>
                <a:srgbClr val="7030A0"/>
              </a:solidFill>
            </a:endParaRPr>
          </a:p>
        </p:txBody>
      </p:sp>
    </p:spTree>
    <p:extLst>
      <p:ext uri="{BB962C8B-B14F-4D97-AF65-F5344CB8AC3E}">
        <p14:creationId xmlns:p14="http://schemas.microsoft.com/office/powerpoint/2010/main" val="47378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CE256-BC34-47D5-B8F1-5398E157EC42}"/>
              </a:ext>
            </a:extLst>
          </p:cNvPr>
          <p:cNvSpPr>
            <a:spLocks noGrp="1"/>
          </p:cNvSpPr>
          <p:nvPr>
            <p:ph type="title"/>
          </p:nvPr>
        </p:nvSpPr>
        <p:spPr/>
        <p:txBody>
          <a:bodyPr/>
          <a:lstStyle/>
          <a:p>
            <a:r>
              <a:rPr lang="en-US" dirty="0">
                <a:solidFill>
                  <a:srgbClr val="002060"/>
                </a:solidFill>
              </a:rPr>
              <a:t>And finally…</a:t>
            </a:r>
            <a:endParaRPr lang="en-GB" dirty="0">
              <a:solidFill>
                <a:srgbClr val="002060"/>
              </a:solidFill>
            </a:endParaRPr>
          </a:p>
        </p:txBody>
      </p:sp>
      <p:sp>
        <p:nvSpPr>
          <p:cNvPr id="3" name="Content Placeholder 2">
            <a:extLst>
              <a:ext uri="{FF2B5EF4-FFF2-40B4-BE49-F238E27FC236}">
                <a16:creationId xmlns:a16="http://schemas.microsoft.com/office/drawing/2014/main" id="{91645028-000D-426D-912E-768C6661AB9D}"/>
              </a:ext>
            </a:extLst>
          </p:cNvPr>
          <p:cNvSpPr>
            <a:spLocks noGrp="1"/>
          </p:cNvSpPr>
          <p:nvPr>
            <p:ph idx="1"/>
          </p:nvPr>
        </p:nvSpPr>
        <p:spPr>
          <a:xfrm>
            <a:off x="838200" y="2481942"/>
            <a:ext cx="5767873" cy="3816318"/>
          </a:xfrm>
        </p:spPr>
        <p:txBody>
          <a:bodyPr/>
          <a:lstStyle/>
          <a:p>
            <a:pPr marL="0" indent="0">
              <a:buNone/>
            </a:pPr>
            <a:r>
              <a:rPr lang="en-US" dirty="0">
                <a:solidFill>
                  <a:srgbClr val="7030A0"/>
                </a:solidFill>
              </a:rPr>
              <a:t>Please talk to your child’s teacher if there is anything you are worried about or if you are struggling to engage your child at home. We might have some tips that other parents have used successfully.</a:t>
            </a:r>
            <a:endParaRPr lang="en-GB" dirty="0">
              <a:solidFill>
                <a:srgbClr val="7030A0"/>
              </a:solidFill>
            </a:endParaRPr>
          </a:p>
        </p:txBody>
      </p:sp>
      <p:pic>
        <p:nvPicPr>
          <p:cNvPr id="4" name="Picture 3">
            <a:extLst>
              <a:ext uri="{FF2B5EF4-FFF2-40B4-BE49-F238E27FC236}">
                <a16:creationId xmlns:a16="http://schemas.microsoft.com/office/drawing/2014/main" id="{8BC574B5-E125-4688-AB1E-FD90C5ED0F76}"/>
              </a:ext>
            </a:extLst>
          </p:cNvPr>
          <p:cNvPicPr>
            <a:picLocks noChangeAspect="1"/>
          </p:cNvPicPr>
          <p:nvPr/>
        </p:nvPicPr>
        <p:blipFill>
          <a:blip r:embed="rId2"/>
          <a:stretch>
            <a:fillRect/>
          </a:stretch>
        </p:blipFill>
        <p:spPr>
          <a:xfrm>
            <a:off x="7753447" y="1550242"/>
            <a:ext cx="3533775" cy="3981450"/>
          </a:xfrm>
          <a:prstGeom prst="rect">
            <a:avLst/>
          </a:prstGeom>
        </p:spPr>
      </p:pic>
    </p:spTree>
    <p:extLst>
      <p:ext uri="{BB962C8B-B14F-4D97-AF65-F5344CB8AC3E}">
        <p14:creationId xmlns:p14="http://schemas.microsoft.com/office/powerpoint/2010/main" val="988119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C8345B-67E6-4DA4-A2DB-5B96A7159295}"/>
              </a:ext>
            </a:extLst>
          </p:cNvPr>
          <p:cNvSpPr>
            <a:spLocks noGrp="1"/>
          </p:cNvSpPr>
          <p:nvPr>
            <p:ph idx="1"/>
          </p:nvPr>
        </p:nvSpPr>
        <p:spPr>
          <a:xfrm>
            <a:off x="772886" y="2870654"/>
            <a:ext cx="10515600" cy="4351338"/>
          </a:xfrm>
        </p:spPr>
        <p:txBody>
          <a:bodyPr>
            <a:normAutofit/>
          </a:bodyPr>
          <a:lstStyle/>
          <a:p>
            <a:pPr marL="0" indent="0" algn="ctr">
              <a:buNone/>
            </a:pPr>
            <a:r>
              <a:rPr lang="en-US" sz="3600" dirty="0">
                <a:solidFill>
                  <a:srgbClr val="7030A0"/>
                </a:solidFill>
              </a:rPr>
              <a:t>Encourage your child to make the most of the opportunities offered in school</a:t>
            </a:r>
            <a:endParaRPr lang="en-GB" sz="3600" dirty="0">
              <a:solidFill>
                <a:srgbClr val="7030A0"/>
              </a:solidFill>
            </a:endParaRPr>
          </a:p>
        </p:txBody>
      </p:sp>
      <p:pic>
        <p:nvPicPr>
          <p:cNvPr id="5" name="Picture 4">
            <a:extLst>
              <a:ext uri="{FF2B5EF4-FFF2-40B4-BE49-F238E27FC236}">
                <a16:creationId xmlns:a16="http://schemas.microsoft.com/office/drawing/2014/main" id="{BFCA2B86-87E7-4E50-9019-F79C0C34FF10}"/>
              </a:ext>
            </a:extLst>
          </p:cNvPr>
          <p:cNvPicPr>
            <a:picLocks noChangeAspect="1"/>
          </p:cNvPicPr>
          <p:nvPr/>
        </p:nvPicPr>
        <p:blipFill>
          <a:blip r:embed="rId2"/>
          <a:stretch>
            <a:fillRect/>
          </a:stretch>
        </p:blipFill>
        <p:spPr>
          <a:xfrm>
            <a:off x="9379307" y="3701337"/>
            <a:ext cx="2470572" cy="2544495"/>
          </a:xfrm>
          <a:prstGeom prst="rect">
            <a:avLst/>
          </a:prstGeom>
        </p:spPr>
      </p:pic>
      <p:pic>
        <p:nvPicPr>
          <p:cNvPr id="6" name="Picture 5">
            <a:extLst>
              <a:ext uri="{FF2B5EF4-FFF2-40B4-BE49-F238E27FC236}">
                <a16:creationId xmlns:a16="http://schemas.microsoft.com/office/drawing/2014/main" id="{23761E5B-0B68-4C33-87D4-A35517AF0CB8}"/>
              </a:ext>
            </a:extLst>
          </p:cNvPr>
          <p:cNvPicPr>
            <a:picLocks noChangeAspect="1"/>
          </p:cNvPicPr>
          <p:nvPr/>
        </p:nvPicPr>
        <p:blipFill>
          <a:blip r:embed="rId3"/>
          <a:stretch>
            <a:fillRect/>
          </a:stretch>
        </p:blipFill>
        <p:spPr>
          <a:xfrm>
            <a:off x="1725095" y="212596"/>
            <a:ext cx="8594564" cy="2306058"/>
          </a:xfrm>
          <a:prstGeom prst="rect">
            <a:avLst/>
          </a:prstGeom>
        </p:spPr>
      </p:pic>
      <p:pic>
        <p:nvPicPr>
          <p:cNvPr id="7" name="Picture 6">
            <a:extLst>
              <a:ext uri="{FF2B5EF4-FFF2-40B4-BE49-F238E27FC236}">
                <a16:creationId xmlns:a16="http://schemas.microsoft.com/office/drawing/2014/main" id="{63041498-10E1-4C05-BF69-584FDEB2278C}"/>
              </a:ext>
            </a:extLst>
          </p:cNvPr>
          <p:cNvPicPr>
            <a:picLocks noChangeAspect="1"/>
          </p:cNvPicPr>
          <p:nvPr/>
        </p:nvPicPr>
        <p:blipFill>
          <a:blip r:embed="rId4"/>
          <a:stretch>
            <a:fillRect/>
          </a:stretch>
        </p:blipFill>
        <p:spPr>
          <a:xfrm>
            <a:off x="342121" y="4107340"/>
            <a:ext cx="6109122" cy="2655409"/>
          </a:xfrm>
          <a:prstGeom prst="rect">
            <a:avLst/>
          </a:prstGeom>
        </p:spPr>
      </p:pic>
    </p:spTree>
    <p:extLst>
      <p:ext uri="{BB962C8B-B14F-4D97-AF65-F5344CB8AC3E}">
        <p14:creationId xmlns:p14="http://schemas.microsoft.com/office/powerpoint/2010/main" val="3046281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4AE4D8-4337-4DD8-AAFF-7DDCAF68AE95}"/>
              </a:ext>
            </a:extLst>
          </p:cNvPr>
          <p:cNvPicPr>
            <a:picLocks noChangeAspect="1"/>
          </p:cNvPicPr>
          <p:nvPr/>
        </p:nvPicPr>
        <p:blipFill>
          <a:blip r:embed="rId2"/>
          <a:stretch>
            <a:fillRect/>
          </a:stretch>
        </p:blipFill>
        <p:spPr>
          <a:xfrm>
            <a:off x="1900845" y="927541"/>
            <a:ext cx="8390310" cy="5002918"/>
          </a:xfrm>
          <a:prstGeom prst="rect">
            <a:avLst/>
          </a:prstGeom>
        </p:spPr>
      </p:pic>
    </p:spTree>
    <p:extLst>
      <p:ext uri="{BB962C8B-B14F-4D97-AF65-F5344CB8AC3E}">
        <p14:creationId xmlns:p14="http://schemas.microsoft.com/office/powerpoint/2010/main" val="2239093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4AE4D8-4337-4DD8-AAFF-7DDCAF68AE95}"/>
              </a:ext>
            </a:extLst>
          </p:cNvPr>
          <p:cNvPicPr>
            <a:picLocks noChangeAspect="1"/>
          </p:cNvPicPr>
          <p:nvPr/>
        </p:nvPicPr>
        <p:blipFill>
          <a:blip r:embed="rId2"/>
          <a:stretch>
            <a:fillRect/>
          </a:stretch>
        </p:blipFill>
        <p:spPr>
          <a:xfrm>
            <a:off x="1900845" y="927541"/>
            <a:ext cx="8390310" cy="5002918"/>
          </a:xfrm>
          <a:prstGeom prst="rect">
            <a:avLst/>
          </a:prstGeom>
        </p:spPr>
      </p:pic>
      <p:cxnSp>
        <p:nvCxnSpPr>
          <p:cNvPr id="4" name="Straight Arrow Connector 3">
            <a:extLst>
              <a:ext uri="{FF2B5EF4-FFF2-40B4-BE49-F238E27FC236}">
                <a16:creationId xmlns:a16="http://schemas.microsoft.com/office/drawing/2014/main" id="{0DDC8F18-59D2-43B0-9FCB-351BB39DC6C6}"/>
              </a:ext>
            </a:extLst>
          </p:cNvPr>
          <p:cNvCxnSpPr/>
          <p:nvPr/>
        </p:nvCxnSpPr>
        <p:spPr>
          <a:xfrm flipH="1">
            <a:off x="5896947" y="1735494"/>
            <a:ext cx="4002833" cy="1110343"/>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AA1A62D1-1388-41C9-9900-DB0AEC6F0179}"/>
              </a:ext>
            </a:extLst>
          </p:cNvPr>
          <p:cNvSpPr/>
          <p:nvPr/>
        </p:nvSpPr>
        <p:spPr>
          <a:xfrm>
            <a:off x="10067731" y="1604865"/>
            <a:ext cx="2006081" cy="13995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 is approximately 15 days absence in a year</a:t>
            </a:r>
            <a:endParaRPr lang="en-GB" dirty="0"/>
          </a:p>
        </p:txBody>
      </p:sp>
    </p:spTree>
    <p:extLst>
      <p:ext uri="{BB962C8B-B14F-4D97-AF65-F5344CB8AC3E}">
        <p14:creationId xmlns:p14="http://schemas.microsoft.com/office/powerpoint/2010/main" val="1319820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504725-D3A9-4E1E-A633-8BCDCB955F6B}"/>
              </a:ext>
            </a:extLst>
          </p:cNvPr>
          <p:cNvPicPr>
            <a:picLocks noChangeAspect="1"/>
          </p:cNvPicPr>
          <p:nvPr/>
        </p:nvPicPr>
        <p:blipFill>
          <a:blip r:embed="rId2"/>
          <a:stretch>
            <a:fillRect/>
          </a:stretch>
        </p:blipFill>
        <p:spPr>
          <a:xfrm>
            <a:off x="1853322" y="923731"/>
            <a:ext cx="8304620" cy="5010538"/>
          </a:xfrm>
          <a:prstGeom prst="rect">
            <a:avLst/>
          </a:prstGeom>
        </p:spPr>
      </p:pic>
    </p:spTree>
    <p:extLst>
      <p:ext uri="{BB962C8B-B14F-4D97-AF65-F5344CB8AC3E}">
        <p14:creationId xmlns:p14="http://schemas.microsoft.com/office/powerpoint/2010/main" val="2097866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38C5E9-1B80-493B-BFCC-E34D57498416}"/>
              </a:ext>
            </a:extLst>
          </p:cNvPr>
          <p:cNvSpPr>
            <a:spLocks noGrp="1"/>
          </p:cNvSpPr>
          <p:nvPr>
            <p:ph idx="1"/>
          </p:nvPr>
        </p:nvSpPr>
        <p:spPr>
          <a:xfrm>
            <a:off x="623596" y="3196026"/>
            <a:ext cx="6644951" cy="3836435"/>
          </a:xfrm>
        </p:spPr>
        <p:txBody>
          <a:bodyPr/>
          <a:lstStyle/>
          <a:p>
            <a:pPr marL="0" indent="0">
              <a:buNone/>
            </a:pPr>
            <a:r>
              <a:rPr lang="en-US" dirty="0">
                <a:solidFill>
                  <a:srgbClr val="7030A0"/>
                </a:solidFill>
              </a:rPr>
              <a:t>The second key factor is parents actively supporting their children’s learning at home.</a:t>
            </a:r>
          </a:p>
          <a:p>
            <a:pPr marL="0" indent="0">
              <a:buNone/>
            </a:pPr>
            <a:endParaRPr lang="en-US" dirty="0">
              <a:solidFill>
                <a:srgbClr val="7030A0"/>
              </a:solidFill>
            </a:endParaRPr>
          </a:p>
          <a:p>
            <a:pPr marL="0" indent="0">
              <a:buNone/>
            </a:pPr>
            <a:r>
              <a:rPr lang="en-US" dirty="0">
                <a:solidFill>
                  <a:srgbClr val="7030A0"/>
                </a:solidFill>
              </a:rPr>
              <a:t>This doesn't have to be a negative experience – learning should be fun!</a:t>
            </a:r>
            <a:endParaRPr lang="en-GB" dirty="0">
              <a:solidFill>
                <a:srgbClr val="7030A0"/>
              </a:solidFill>
            </a:endParaRPr>
          </a:p>
        </p:txBody>
      </p:sp>
      <p:pic>
        <p:nvPicPr>
          <p:cNvPr id="4" name="Picture 3">
            <a:extLst>
              <a:ext uri="{FF2B5EF4-FFF2-40B4-BE49-F238E27FC236}">
                <a16:creationId xmlns:a16="http://schemas.microsoft.com/office/drawing/2014/main" id="{7834A836-8A9E-4FC3-B5A4-7CCB858E321C}"/>
              </a:ext>
            </a:extLst>
          </p:cNvPr>
          <p:cNvPicPr>
            <a:picLocks noChangeAspect="1"/>
          </p:cNvPicPr>
          <p:nvPr/>
        </p:nvPicPr>
        <p:blipFill>
          <a:blip r:embed="rId2"/>
          <a:stretch>
            <a:fillRect/>
          </a:stretch>
        </p:blipFill>
        <p:spPr>
          <a:xfrm>
            <a:off x="8173616" y="345330"/>
            <a:ext cx="3793380" cy="3207206"/>
          </a:xfrm>
          <a:prstGeom prst="rect">
            <a:avLst/>
          </a:prstGeom>
        </p:spPr>
      </p:pic>
      <p:pic>
        <p:nvPicPr>
          <p:cNvPr id="5" name="Picture 4">
            <a:extLst>
              <a:ext uri="{FF2B5EF4-FFF2-40B4-BE49-F238E27FC236}">
                <a16:creationId xmlns:a16="http://schemas.microsoft.com/office/drawing/2014/main" id="{1F29E49F-929F-458D-83D8-1A5AD1702823}"/>
              </a:ext>
            </a:extLst>
          </p:cNvPr>
          <p:cNvPicPr>
            <a:picLocks noChangeAspect="1"/>
          </p:cNvPicPr>
          <p:nvPr/>
        </p:nvPicPr>
        <p:blipFill>
          <a:blip r:embed="rId3"/>
          <a:stretch>
            <a:fillRect/>
          </a:stretch>
        </p:blipFill>
        <p:spPr>
          <a:xfrm>
            <a:off x="7374099" y="3715819"/>
            <a:ext cx="4320776" cy="2796851"/>
          </a:xfrm>
          <a:prstGeom prst="rect">
            <a:avLst/>
          </a:prstGeom>
        </p:spPr>
      </p:pic>
      <p:pic>
        <p:nvPicPr>
          <p:cNvPr id="6" name="Picture 5">
            <a:extLst>
              <a:ext uri="{FF2B5EF4-FFF2-40B4-BE49-F238E27FC236}">
                <a16:creationId xmlns:a16="http://schemas.microsoft.com/office/drawing/2014/main" id="{D59C5D30-117D-482C-8879-93338024C0D0}"/>
              </a:ext>
            </a:extLst>
          </p:cNvPr>
          <p:cNvPicPr>
            <a:picLocks noChangeAspect="1"/>
          </p:cNvPicPr>
          <p:nvPr/>
        </p:nvPicPr>
        <p:blipFill>
          <a:blip r:embed="rId4"/>
          <a:stretch>
            <a:fillRect/>
          </a:stretch>
        </p:blipFill>
        <p:spPr>
          <a:xfrm>
            <a:off x="1202968" y="152205"/>
            <a:ext cx="3956861" cy="2570700"/>
          </a:xfrm>
          <a:prstGeom prst="rect">
            <a:avLst/>
          </a:prstGeom>
        </p:spPr>
      </p:pic>
    </p:spTree>
    <p:extLst>
      <p:ext uri="{BB962C8B-B14F-4D97-AF65-F5344CB8AC3E}">
        <p14:creationId xmlns:p14="http://schemas.microsoft.com/office/powerpoint/2010/main" val="40033752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1011</TotalTime>
  <Words>2613</Words>
  <Application>Microsoft Office PowerPoint</Application>
  <PresentationFormat>Widescreen</PresentationFormat>
  <Paragraphs>243</Paragraphs>
  <Slides>47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Calibri</vt:lpstr>
      <vt:lpstr>Calibri Light</vt:lpstr>
      <vt:lpstr>Roboto</vt:lpstr>
      <vt:lpstr>Office Theme</vt:lpstr>
      <vt:lpstr>How to Support Learning at Home  </vt:lpstr>
      <vt:lpstr>How to Support Learning at Home  (and why!)</vt:lpstr>
      <vt:lpstr>How to Support Learning at Home  (and why!)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Reading &amp; Language – what the research says</vt:lpstr>
      <vt:lpstr>Reading &amp; Language – what the research says</vt:lpstr>
      <vt:lpstr>PowerPoint Presentation</vt:lpstr>
      <vt:lpstr>Reading</vt:lpstr>
      <vt:lpstr>So what else can you do?</vt:lpstr>
      <vt:lpstr>Physical Skills</vt:lpstr>
      <vt:lpstr>Physical Skills</vt:lpstr>
      <vt:lpstr>Social skills</vt:lpstr>
      <vt:lpstr>Other key skills</vt:lpstr>
      <vt:lpstr>Other Ideas</vt:lpstr>
      <vt:lpstr>Supporting school learning</vt:lpstr>
      <vt:lpstr>How to help at home</vt:lpstr>
      <vt:lpstr>Help your children to feel ‘ready to learn’</vt:lpstr>
      <vt:lpstr>Make the most out of time with family and friends</vt:lpstr>
      <vt:lpstr>Encourage independence </vt:lpstr>
      <vt:lpstr>Let’s not forget the academic learning!</vt:lpstr>
      <vt:lpstr>Reading Tips</vt:lpstr>
      <vt:lpstr>In addition to reading…</vt:lpstr>
      <vt:lpstr>In addition to reading…</vt:lpstr>
      <vt:lpstr>In addition to reading…</vt:lpstr>
      <vt:lpstr>How to help at home</vt:lpstr>
      <vt:lpstr>Encourage greater independence</vt:lpstr>
      <vt:lpstr>Shared Learning &amp; Homework</vt:lpstr>
      <vt:lpstr>Additional Support</vt:lpstr>
      <vt:lpstr>How to help at home</vt:lpstr>
      <vt:lpstr>Homework</vt:lpstr>
      <vt:lpstr>PowerPoint Presentation</vt:lpstr>
      <vt:lpstr>Helping Year 5/6 at home  </vt:lpstr>
      <vt:lpstr>PowerPoint Presentation</vt:lpstr>
      <vt:lpstr>What if my child is struggling?</vt:lpstr>
      <vt:lpstr>And finally…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Support Learning at Home</dc:title>
  <dc:creator>Englefield Headteacher</dc:creator>
  <cp:lastModifiedBy>Englefield Headteacher</cp:lastModifiedBy>
  <cp:revision>34</cp:revision>
  <dcterms:created xsi:type="dcterms:W3CDTF">2023-09-12T11:31:03Z</dcterms:created>
  <dcterms:modified xsi:type="dcterms:W3CDTF">2023-09-21T11:08:08Z</dcterms:modified>
</cp:coreProperties>
</file>